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notesSlides/notesSlide38.xml" ContentType="application/vnd.openxmlformats-officedocument.presentationml.notesSlide+xml"/>
  <Override PartName="/ppt/tags/tag36.xml" ContentType="application/vnd.openxmlformats-officedocument.presentationml.tags+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5"/>
  </p:notesMasterIdLst>
  <p:sldIdLst>
    <p:sldId id="1027" r:id="rId5"/>
    <p:sldId id="1028" r:id="rId6"/>
    <p:sldId id="1029" r:id="rId7"/>
    <p:sldId id="1030" r:id="rId8"/>
    <p:sldId id="1031" r:id="rId9"/>
    <p:sldId id="1060" r:id="rId10"/>
    <p:sldId id="1033" r:id="rId11"/>
    <p:sldId id="1034" r:id="rId12"/>
    <p:sldId id="547" r:id="rId13"/>
    <p:sldId id="548" r:id="rId14"/>
    <p:sldId id="549" r:id="rId15"/>
    <p:sldId id="1037" r:id="rId16"/>
    <p:sldId id="1038" r:id="rId17"/>
    <p:sldId id="1039" r:id="rId18"/>
    <p:sldId id="1040" r:id="rId19"/>
    <p:sldId id="1056" r:id="rId20"/>
    <p:sldId id="1057" r:id="rId21"/>
    <p:sldId id="1058" r:id="rId22"/>
    <p:sldId id="1041" r:id="rId23"/>
    <p:sldId id="1075" r:id="rId24"/>
    <p:sldId id="1076" r:id="rId25"/>
    <p:sldId id="1043" r:id="rId26"/>
    <p:sldId id="1046" r:id="rId27"/>
    <p:sldId id="1047" r:id="rId28"/>
    <p:sldId id="1045" r:id="rId29"/>
    <p:sldId id="1048" r:id="rId30"/>
    <p:sldId id="1049" r:id="rId31"/>
    <p:sldId id="1050" r:id="rId32"/>
    <p:sldId id="1061" r:id="rId33"/>
    <p:sldId id="1052" r:id="rId34"/>
    <p:sldId id="1053" r:id="rId35"/>
    <p:sldId id="1062" r:id="rId36"/>
    <p:sldId id="1055" r:id="rId37"/>
    <p:sldId id="1064" r:id="rId38"/>
    <p:sldId id="1071" r:id="rId39"/>
    <p:sldId id="1073" r:id="rId40"/>
    <p:sldId id="1070" r:id="rId41"/>
    <p:sldId id="1077" r:id="rId42"/>
    <p:sldId id="1069" r:id="rId43"/>
    <p:sldId id="1074" r:id="rId44"/>
  </p:sldIdLst>
  <p:sldSz cx="9144000" cy="6858000" type="screen4x3"/>
  <p:notesSz cx="6737350" cy="9869488"/>
  <p:custDataLst>
    <p:tags r:id="rId46"/>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11F"/>
    <a:srgbClr val="A1B8E1"/>
    <a:srgbClr val="8FAADC"/>
    <a:srgbClr val="7C9CD6"/>
    <a:srgbClr val="698ED0"/>
    <a:srgbClr val="5680CA"/>
    <a:srgbClr val="41AC49"/>
    <a:srgbClr val="FFFFFF"/>
    <a:srgbClr val="FF330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FC532-C258-47DC-B098-BCA6ED797499}" v="4" dt="2025-03-27T15:19:24.588"/>
    <p1510:client id="{44A7869D-58AA-4A91-8022-42E4EC48E036}" v="2" dt="2025-03-18T08:26:06.1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1" autoAdjust="0"/>
    <p:restoredTop sz="64846" autoAdjust="0"/>
  </p:normalViewPr>
  <p:slideViewPr>
    <p:cSldViewPr snapToGrid="0" snapToObjects="1">
      <p:cViewPr varScale="1">
        <p:scale>
          <a:sx n="39" d="100"/>
          <a:sy n="39" d="100"/>
        </p:scale>
        <p:origin x="1924" y="3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10332"/>
    </p:cViewPr>
  </p:sorterViewPr>
  <p:notesViewPr>
    <p:cSldViewPr snapToGrid="0" snapToObjects="1" showGuides="1">
      <p:cViewPr varScale="1">
        <p:scale>
          <a:sx n="77" d="100"/>
          <a:sy n="77" d="100"/>
        </p:scale>
        <p:origin x="4014" y="102"/>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19519" cy="495188"/>
          </a:xfrm>
          <a:prstGeom prst="rect">
            <a:avLst/>
          </a:prstGeom>
        </p:spPr>
        <p:txBody>
          <a:bodyPr vert="horz" lIns="90318" tIns="45159" rIns="90318" bIns="45159"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5" y="2"/>
            <a:ext cx="2919519" cy="495188"/>
          </a:xfrm>
          <a:prstGeom prst="rect">
            <a:avLst/>
          </a:prstGeom>
        </p:spPr>
        <p:txBody>
          <a:bodyPr vert="horz" lIns="90318" tIns="45159" rIns="90318" bIns="45159"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2025/3/28</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18" tIns="45159" rIns="90318" bIns="45159" rtlCol="0" anchor="ctr"/>
          <a:lstStyle/>
          <a:p>
            <a:endParaRPr lang="ja-JP" altLang="en-US" dirty="0"/>
          </a:p>
        </p:txBody>
      </p:sp>
      <p:sp>
        <p:nvSpPr>
          <p:cNvPr id="5" name="ノート プレースホルダー 4"/>
          <p:cNvSpPr>
            <a:spLocks noGrp="1"/>
          </p:cNvSpPr>
          <p:nvPr>
            <p:ph type="body" sz="quarter" idx="3"/>
          </p:nvPr>
        </p:nvSpPr>
        <p:spPr>
          <a:xfrm>
            <a:off x="384380" y="4614210"/>
            <a:ext cx="5968590" cy="4760092"/>
          </a:xfrm>
          <a:prstGeom prst="rect">
            <a:avLst/>
          </a:prstGeom>
        </p:spPr>
        <p:txBody>
          <a:bodyPr vert="horz" lIns="90318" tIns="45159" rIns="90318" bIns="45159"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374304"/>
            <a:ext cx="2919519" cy="495187"/>
          </a:xfrm>
          <a:prstGeom prst="rect">
            <a:avLst/>
          </a:prstGeom>
        </p:spPr>
        <p:txBody>
          <a:bodyPr vert="horz" lIns="90318" tIns="45159" rIns="90318" bIns="45159"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5" y="9374304"/>
            <a:ext cx="2919519" cy="495187"/>
          </a:xfrm>
          <a:prstGeom prst="rect">
            <a:avLst/>
          </a:prstGeom>
        </p:spPr>
        <p:txBody>
          <a:bodyPr vert="horz" lIns="90318" tIns="45159" rIns="90318" bIns="45159"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7DE1545F-F845-69BC-4A16-77F9B0262BF8}"/>
              </a:ext>
            </a:extLst>
          </p:cNvPr>
          <p:cNvSpPr>
            <a:spLocks noGrp="1" noRot="1" noChangeAspect="1"/>
          </p:cNvSpPr>
          <p:nvPr>
            <p:ph type="sldImg"/>
          </p:nvPr>
        </p:nvSpPr>
        <p:spPr/>
      </p:sp>
    </p:spTree>
    <p:extLst>
      <p:ext uri="{BB962C8B-B14F-4D97-AF65-F5344CB8AC3E}">
        <p14:creationId xmlns:p14="http://schemas.microsoft.com/office/powerpoint/2010/main" val="611302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10</a:t>
            </a:fld>
            <a:endParaRPr lang="ja-JP" altLang="en-US"/>
          </a:p>
        </p:txBody>
      </p:sp>
      <p:sp>
        <p:nvSpPr>
          <p:cNvPr id="7" name="スライド イメージ プレースホルダー 6">
            <a:extLst>
              <a:ext uri="{FF2B5EF4-FFF2-40B4-BE49-F238E27FC236}">
                <a16:creationId xmlns:a16="http://schemas.microsoft.com/office/drawing/2014/main" id="{3408587C-B07B-E709-493D-D95192DE075E}"/>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11</a:t>
            </a:fld>
            <a:endParaRPr lang="ja-JP" altLang="en-US"/>
          </a:p>
        </p:txBody>
      </p:sp>
      <p:sp>
        <p:nvSpPr>
          <p:cNvPr id="7" name="スライド イメージ プレースホルダー 6">
            <a:extLst>
              <a:ext uri="{FF2B5EF4-FFF2-40B4-BE49-F238E27FC236}">
                <a16:creationId xmlns:a16="http://schemas.microsoft.com/office/drawing/2014/main" id="{8BBF61C2-F61C-1F98-9331-5239DADC862F}"/>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72215831-A303-91D9-8003-8C016B43B8C3}"/>
              </a:ext>
            </a:extLst>
          </p:cNvPr>
          <p:cNvSpPr>
            <a:spLocks noGrp="1" noRot="1" noChangeAspect="1"/>
          </p:cNvSpPr>
          <p:nvPr>
            <p:ph type="sldImg"/>
          </p:nvPr>
        </p:nvSpPr>
        <p:spPr/>
      </p:sp>
    </p:spTree>
    <p:extLst>
      <p:ext uri="{BB962C8B-B14F-4D97-AF65-F5344CB8AC3E}">
        <p14:creationId xmlns:p14="http://schemas.microsoft.com/office/powerpoint/2010/main" val="2451889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AB7AE936-002E-017C-4F4B-930836AD00C9}"/>
              </a:ext>
            </a:extLst>
          </p:cNvPr>
          <p:cNvSpPr>
            <a:spLocks noGrp="1" noRot="1" noChangeAspect="1"/>
          </p:cNvSpPr>
          <p:nvPr>
            <p:ph type="sldImg"/>
          </p:nvPr>
        </p:nvSpPr>
        <p:spPr/>
      </p:sp>
    </p:spTree>
    <p:extLst>
      <p:ext uri="{BB962C8B-B14F-4D97-AF65-F5344CB8AC3E}">
        <p14:creationId xmlns:p14="http://schemas.microsoft.com/office/powerpoint/2010/main" val="322038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0370C357-5247-BCA1-52E7-DCFD0CF33CDA}"/>
              </a:ext>
            </a:extLst>
          </p:cNvPr>
          <p:cNvSpPr>
            <a:spLocks noGrp="1" noRot="1" noChangeAspect="1"/>
          </p:cNvSpPr>
          <p:nvPr>
            <p:ph type="sldImg"/>
          </p:nvPr>
        </p:nvSpPr>
        <p:spPr/>
      </p:sp>
    </p:spTree>
    <p:extLst>
      <p:ext uri="{BB962C8B-B14F-4D97-AF65-F5344CB8AC3E}">
        <p14:creationId xmlns:p14="http://schemas.microsoft.com/office/powerpoint/2010/main" val="2169346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4BB88421-185E-9234-3EC8-46D29C1D523C}"/>
              </a:ext>
            </a:extLst>
          </p:cNvPr>
          <p:cNvSpPr>
            <a:spLocks noGrp="1" noRot="1" noChangeAspect="1"/>
          </p:cNvSpPr>
          <p:nvPr>
            <p:ph type="sldImg"/>
          </p:nvPr>
        </p:nvSpPr>
        <p:spPr/>
      </p:sp>
    </p:spTree>
    <p:extLst>
      <p:ext uri="{BB962C8B-B14F-4D97-AF65-F5344CB8AC3E}">
        <p14:creationId xmlns:p14="http://schemas.microsoft.com/office/powerpoint/2010/main" val="1549001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6" name="スライド イメージ プレースホルダー 5">
            <a:extLst>
              <a:ext uri="{FF2B5EF4-FFF2-40B4-BE49-F238E27FC236}">
                <a16:creationId xmlns:a16="http://schemas.microsoft.com/office/drawing/2014/main" id="{28E8722D-EE32-311B-2B44-695B5B3C53F4}"/>
              </a:ext>
            </a:extLst>
          </p:cNvPr>
          <p:cNvSpPr>
            <a:spLocks noGrp="1" noRot="1" noChangeAspect="1"/>
          </p:cNvSpPr>
          <p:nvPr>
            <p:ph type="sldImg"/>
          </p:nvPr>
        </p:nvSpPr>
        <p:spPr/>
      </p:sp>
    </p:spTree>
    <p:extLst>
      <p:ext uri="{BB962C8B-B14F-4D97-AF65-F5344CB8AC3E}">
        <p14:creationId xmlns:p14="http://schemas.microsoft.com/office/powerpoint/2010/main" val="2895375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A8C97542-EB54-9F46-42F5-00924BEB9EB1}"/>
              </a:ext>
            </a:extLst>
          </p:cNvPr>
          <p:cNvSpPr>
            <a:spLocks noGrp="1" noRot="1" noChangeAspect="1"/>
          </p:cNvSpPr>
          <p:nvPr>
            <p:ph type="sldImg"/>
          </p:nvPr>
        </p:nvSpPr>
        <p:spPr/>
      </p:sp>
    </p:spTree>
    <p:extLst>
      <p:ext uri="{BB962C8B-B14F-4D97-AF65-F5344CB8AC3E}">
        <p14:creationId xmlns:p14="http://schemas.microsoft.com/office/powerpoint/2010/main" val="124956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239D0E2A-2E00-F795-0797-109A63038154}"/>
              </a:ext>
            </a:extLst>
          </p:cNvPr>
          <p:cNvSpPr>
            <a:spLocks noGrp="1" noRot="1" noChangeAspect="1"/>
          </p:cNvSpPr>
          <p:nvPr>
            <p:ph type="sldImg"/>
          </p:nvPr>
        </p:nvSpPr>
        <p:spPr/>
      </p:sp>
    </p:spTree>
    <p:extLst>
      <p:ext uri="{BB962C8B-B14F-4D97-AF65-F5344CB8AC3E}">
        <p14:creationId xmlns:p14="http://schemas.microsoft.com/office/powerpoint/2010/main" val="2083609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419F7304-D070-60F4-0262-7AA4B91980B3}"/>
              </a:ext>
            </a:extLst>
          </p:cNvPr>
          <p:cNvSpPr>
            <a:spLocks noGrp="1" noRot="1" noChangeAspect="1"/>
          </p:cNvSpPr>
          <p:nvPr>
            <p:ph type="sldImg"/>
          </p:nvPr>
        </p:nvSpPr>
        <p:spPr/>
      </p:sp>
    </p:spTree>
    <p:extLst>
      <p:ext uri="{BB962C8B-B14F-4D97-AF65-F5344CB8AC3E}">
        <p14:creationId xmlns:p14="http://schemas.microsoft.com/office/powerpoint/2010/main" val="3645300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5BC5C668-35E5-17C9-924B-C1DECE20AF8D}"/>
              </a:ext>
            </a:extLst>
          </p:cNvPr>
          <p:cNvSpPr>
            <a:spLocks noGrp="1" noRot="1" noChangeAspect="1"/>
          </p:cNvSpPr>
          <p:nvPr>
            <p:ph type="sldImg"/>
          </p:nvPr>
        </p:nvSpPr>
        <p:spPr/>
      </p:sp>
    </p:spTree>
    <p:extLst>
      <p:ext uri="{BB962C8B-B14F-4D97-AF65-F5344CB8AC3E}">
        <p14:creationId xmlns:p14="http://schemas.microsoft.com/office/powerpoint/2010/main" val="1874955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BC9AC9F4-364D-A70A-E48D-93D76C041C65}"/>
              </a:ext>
            </a:extLst>
          </p:cNvPr>
          <p:cNvSpPr>
            <a:spLocks noGrp="1" noRot="1" noChangeAspect="1"/>
          </p:cNvSpPr>
          <p:nvPr>
            <p:ph type="sldImg"/>
          </p:nvPr>
        </p:nvSpPr>
        <p:spPr/>
      </p:sp>
    </p:spTree>
    <p:extLst>
      <p:ext uri="{BB962C8B-B14F-4D97-AF65-F5344CB8AC3E}">
        <p14:creationId xmlns:p14="http://schemas.microsoft.com/office/powerpoint/2010/main" val="3352858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5AE152EE-E8DE-1FC6-D239-F1DAC156611D}"/>
              </a:ext>
            </a:extLst>
          </p:cNvPr>
          <p:cNvSpPr>
            <a:spLocks noGrp="1" noRot="1" noChangeAspect="1"/>
          </p:cNvSpPr>
          <p:nvPr>
            <p:ph type="sldImg"/>
          </p:nvPr>
        </p:nvSpPr>
        <p:spPr/>
      </p:sp>
    </p:spTree>
    <p:extLst>
      <p:ext uri="{BB962C8B-B14F-4D97-AF65-F5344CB8AC3E}">
        <p14:creationId xmlns:p14="http://schemas.microsoft.com/office/powerpoint/2010/main" val="3461080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A9C47F84-4AB3-29BA-7B41-81FE26A906BC}"/>
              </a:ext>
            </a:extLst>
          </p:cNvPr>
          <p:cNvSpPr>
            <a:spLocks noGrp="1" noRot="1" noChangeAspect="1"/>
          </p:cNvSpPr>
          <p:nvPr>
            <p:ph type="sldImg"/>
          </p:nvPr>
        </p:nvSpPr>
        <p:spPr/>
      </p:sp>
    </p:spTree>
    <p:extLst>
      <p:ext uri="{BB962C8B-B14F-4D97-AF65-F5344CB8AC3E}">
        <p14:creationId xmlns:p14="http://schemas.microsoft.com/office/powerpoint/2010/main" val="1764570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AC8A0AD7-4BDB-FFF9-FB08-DFCC6AE6095F}"/>
              </a:ext>
            </a:extLst>
          </p:cNvPr>
          <p:cNvSpPr>
            <a:spLocks noGrp="1" noRot="1" noChangeAspect="1"/>
          </p:cNvSpPr>
          <p:nvPr>
            <p:ph type="sldImg"/>
          </p:nvPr>
        </p:nvSpPr>
        <p:spPr/>
      </p:sp>
    </p:spTree>
    <p:extLst>
      <p:ext uri="{BB962C8B-B14F-4D97-AF65-F5344CB8AC3E}">
        <p14:creationId xmlns:p14="http://schemas.microsoft.com/office/powerpoint/2010/main" val="847408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10" name="スライド イメージ プレースホルダー 9">
            <a:extLst>
              <a:ext uri="{FF2B5EF4-FFF2-40B4-BE49-F238E27FC236}">
                <a16:creationId xmlns:a16="http://schemas.microsoft.com/office/drawing/2014/main" id="{EEEC6C24-7F72-E1C3-F5E8-5E09866799D7}"/>
              </a:ext>
            </a:extLst>
          </p:cNvPr>
          <p:cNvSpPr>
            <a:spLocks noGrp="1" noRot="1" noChangeAspect="1"/>
          </p:cNvSpPr>
          <p:nvPr>
            <p:ph type="sldImg"/>
          </p:nvPr>
        </p:nvSpPr>
        <p:spPr/>
      </p:sp>
    </p:spTree>
    <p:extLst>
      <p:ext uri="{BB962C8B-B14F-4D97-AF65-F5344CB8AC3E}">
        <p14:creationId xmlns:p14="http://schemas.microsoft.com/office/powerpoint/2010/main" val="1813907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8F50EF84-CCD9-0426-99CB-D6B0F2717A50}"/>
              </a:ext>
            </a:extLst>
          </p:cNvPr>
          <p:cNvSpPr>
            <a:spLocks noGrp="1" noRot="1" noChangeAspect="1"/>
          </p:cNvSpPr>
          <p:nvPr>
            <p:ph type="sldImg"/>
          </p:nvPr>
        </p:nvSpPr>
        <p:spPr/>
      </p:sp>
    </p:spTree>
    <p:extLst>
      <p:ext uri="{BB962C8B-B14F-4D97-AF65-F5344CB8AC3E}">
        <p14:creationId xmlns:p14="http://schemas.microsoft.com/office/powerpoint/2010/main" val="3240403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7" name="スライド イメージ プレースホルダー 6">
            <a:extLst>
              <a:ext uri="{FF2B5EF4-FFF2-40B4-BE49-F238E27FC236}">
                <a16:creationId xmlns:a16="http://schemas.microsoft.com/office/drawing/2014/main" id="{71659825-9396-8B5C-9F47-D928B0363909}"/>
              </a:ext>
            </a:extLst>
          </p:cNvPr>
          <p:cNvSpPr>
            <a:spLocks noGrp="1" noRot="1" noChangeAspect="1"/>
          </p:cNvSpPr>
          <p:nvPr>
            <p:ph type="sldImg"/>
          </p:nvPr>
        </p:nvSpPr>
        <p:spPr/>
      </p:sp>
    </p:spTree>
    <p:extLst>
      <p:ext uri="{BB962C8B-B14F-4D97-AF65-F5344CB8AC3E}">
        <p14:creationId xmlns:p14="http://schemas.microsoft.com/office/powerpoint/2010/main" val="2463122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0FDD185C-F586-899B-765D-35852DC9DEBB}"/>
              </a:ext>
            </a:extLst>
          </p:cNvPr>
          <p:cNvSpPr>
            <a:spLocks noGrp="1" noRot="1" noChangeAspect="1"/>
          </p:cNvSpPr>
          <p:nvPr>
            <p:ph type="sldImg"/>
          </p:nvPr>
        </p:nvSpPr>
        <p:spPr/>
      </p:sp>
    </p:spTree>
    <p:extLst>
      <p:ext uri="{BB962C8B-B14F-4D97-AF65-F5344CB8AC3E}">
        <p14:creationId xmlns:p14="http://schemas.microsoft.com/office/powerpoint/2010/main" val="1607196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7D05DA29-FC3D-7DC6-9ADD-24DECF14DCF5}"/>
              </a:ext>
            </a:extLst>
          </p:cNvPr>
          <p:cNvSpPr>
            <a:spLocks noGrp="1" noRot="1" noChangeAspect="1"/>
          </p:cNvSpPr>
          <p:nvPr>
            <p:ph type="sldImg"/>
          </p:nvPr>
        </p:nvSpPr>
        <p:spPr/>
      </p:sp>
    </p:spTree>
    <p:extLst>
      <p:ext uri="{BB962C8B-B14F-4D97-AF65-F5344CB8AC3E}">
        <p14:creationId xmlns:p14="http://schemas.microsoft.com/office/powerpoint/2010/main" val="3762518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52457F1E-7197-6965-DDFA-C9C782DB9746}"/>
              </a:ext>
            </a:extLst>
          </p:cNvPr>
          <p:cNvSpPr>
            <a:spLocks noGrp="1" noRot="1" noChangeAspect="1"/>
          </p:cNvSpPr>
          <p:nvPr>
            <p:ph type="sldImg"/>
          </p:nvPr>
        </p:nvSpPr>
        <p:spPr/>
      </p:sp>
    </p:spTree>
    <p:extLst>
      <p:ext uri="{BB962C8B-B14F-4D97-AF65-F5344CB8AC3E}">
        <p14:creationId xmlns:p14="http://schemas.microsoft.com/office/powerpoint/2010/main" val="3847791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D8915027-4680-AC45-A2D6-94CD7EE13816}"/>
              </a:ext>
            </a:extLst>
          </p:cNvPr>
          <p:cNvSpPr>
            <a:spLocks noGrp="1" noRot="1" noChangeAspect="1"/>
          </p:cNvSpPr>
          <p:nvPr>
            <p:ph type="sldImg"/>
          </p:nvPr>
        </p:nvSpPr>
        <p:spPr/>
      </p:sp>
    </p:spTree>
    <p:extLst>
      <p:ext uri="{BB962C8B-B14F-4D97-AF65-F5344CB8AC3E}">
        <p14:creationId xmlns:p14="http://schemas.microsoft.com/office/powerpoint/2010/main" val="3402876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8D1DC058-5F04-6C00-F488-9E19E5FFEAD0}"/>
              </a:ext>
            </a:extLst>
          </p:cNvPr>
          <p:cNvSpPr>
            <a:spLocks noGrp="1" noRot="1" noChangeAspect="1"/>
          </p:cNvSpPr>
          <p:nvPr>
            <p:ph type="sldImg"/>
          </p:nvPr>
        </p:nvSpPr>
        <p:spPr/>
      </p:sp>
    </p:spTree>
    <p:extLst>
      <p:ext uri="{BB962C8B-B14F-4D97-AF65-F5344CB8AC3E}">
        <p14:creationId xmlns:p14="http://schemas.microsoft.com/office/powerpoint/2010/main" val="72714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6" name="スライド イメージ プレースホルダー 5">
            <a:extLst>
              <a:ext uri="{FF2B5EF4-FFF2-40B4-BE49-F238E27FC236}">
                <a16:creationId xmlns:a16="http://schemas.microsoft.com/office/drawing/2014/main" id="{766B8AC8-2539-FC1C-ABF8-696DA62757E5}"/>
              </a:ext>
            </a:extLst>
          </p:cNvPr>
          <p:cNvSpPr>
            <a:spLocks noGrp="1" noRot="1" noChangeAspect="1"/>
          </p:cNvSpPr>
          <p:nvPr>
            <p:ph type="sldImg"/>
          </p:nvPr>
        </p:nvSpPr>
        <p:spPr/>
      </p:sp>
    </p:spTree>
    <p:extLst>
      <p:ext uri="{BB962C8B-B14F-4D97-AF65-F5344CB8AC3E}">
        <p14:creationId xmlns:p14="http://schemas.microsoft.com/office/powerpoint/2010/main" val="116216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7D70FFC6-CC28-0B47-68DF-D130FBB1D9AE}"/>
              </a:ext>
            </a:extLst>
          </p:cNvPr>
          <p:cNvSpPr>
            <a:spLocks noGrp="1" noRot="1" noChangeAspect="1"/>
          </p:cNvSpPr>
          <p:nvPr>
            <p:ph type="sldImg"/>
          </p:nvPr>
        </p:nvSpPr>
        <p:spPr/>
      </p:sp>
    </p:spTree>
    <p:extLst>
      <p:ext uri="{BB962C8B-B14F-4D97-AF65-F5344CB8AC3E}">
        <p14:creationId xmlns:p14="http://schemas.microsoft.com/office/powerpoint/2010/main" val="2072621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B6443F2F-0720-8933-3E03-E988AC2D85F8}"/>
              </a:ext>
            </a:extLst>
          </p:cNvPr>
          <p:cNvSpPr>
            <a:spLocks noGrp="1" noRot="1" noChangeAspect="1"/>
          </p:cNvSpPr>
          <p:nvPr>
            <p:ph type="sldImg"/>
          </p:nvPr>
        </p:nvSpPr>
        <p:spPr/>
      </p:sp>
    </p:spTree>
    <p:extLst>
      <p:ext uri="{BB962C8B-B14F-4D97-AF65-F5344CB8AC3E}">
        <p14:creationId xmlns:p14="http://schemas.microsoft.com/office/powerpoint/2010/main" val="2116965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D2465600-EF0F-688D-33DC-E3C8F9A62E1E}"/>
              </a:ext>
            </a:extLst>
          </p:cNvPr>
          <p:cNvSpPr>
            <a:spLocks noGrp="1" noRot="1" noChangeAspect="1"/>
          </p:cNvSpPr>
          <p:nvPr>
            <p:ph type="sldImg"/>
          </p:nvPr>
        </p:nvSpPr>
        <p:spPr/>
      </p:sp>
    </p:spTree>
    <p:extLst>
      <p:ext uri="{BB962C8B-B14F-4D97-AF65-F5344CB8AC3E}">
        <p14:creationId xmlns:p14="http://schemas.microsoft.com/office/powerpoint/2010/main" val="36662989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7" name="スライド イメージ プレースホルダー 6">
            <a:extLst>
              <a:ext uri="{FF2B5EF4-FFF2-40B4-BE49-F238E27FC236}">
                <a16:creationId xmlns:a16="http://schemas.microsoft.com/office/drawing/2014/main" id="{717483D0-FA8B-39F6-49D2-83107B743DC3}"/>
              </a:ext>
            </a:extLst>
          </p:cNvPr>
          <p:cNvSpPr>
            <a:spLocks noGrp="1" noRot="1" noChangeAspect="1"/>
          </p:cNvSpPr>
          <p:nvPr>
            <p:ph type="sldImg"/>
          </p:nvPr>
        </p:nvSpPr>
        <p:spPr/>
      </p:sp>
    </p:spTree>
    <p:extLst>
      <p:ext uri="{BB962C8B-B14F-4D97-AF65-F5344CB8AC3E}">
        <p14:creationId xmlns:p14="http://schemas.microsoft.com/office/powerpoint/2010/main" val="6125573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6" name="スライド イメージ プレースホルダー 5">
            <a:extLst>
              <a:ext uri="{FF2B5EF4-FFF2-40B4-BE49-F238E27FC236}">
                <a16:creationId xmlns:a16="http://schemas.microsoft.com/office/drawing/2014/main" id="{D1B6059F-08C5-3A10-08B8-01F955707B55}"/>
              </a:ext>
            </a:extLst>
          </p:cNvPr>
          <p:cNvSpPr>
            <a:spLocks noGrp="1" noRot="1" noChangeAspect="1"/>
          </p:cNvSpPr>
          <p:nvPr>
            <p:ph type="sldImg"/>
          </p:nvPr>
        </p:nvSpPr>
        <p:spPr/>
      </p:sp>
    </p:spTree>
    <p:extLst>
      <p:ext uri="{BB962C8B-B14F-4D97-AF65-F5344CB8AC3E}">
        <p14:creationId xmlns:p14="http://schemas.microsoft.com/office/powerpoint/2010/main" val="2817703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D043EA7D-9705-6A88-F132-BF47F1D00E98}"/>
              </a:ext>
            </a:extLst>
          </p:cNvPr>
          <p:cNvSpPr>
            <a:spLocks noGrp="1" noRot="1" noChangeAspect="1"/>
          </p:cNvSpPr>
          <p:nvPr>
            <p:ph type="sldImg"/>
          </p:nvPr>
        </p:nvSpPr>
        <p:spPr/>
      </p:sp>
    </p:spTree>
    <p:extLst>
      <p:ext uri="{BB962C8B-B14F-4D97-AF65-F5344CB8AC3E}">
        <p14:creationId xmlns:p14="http://schemas.microsoft.com/office/powerpoint/2010/main" val="1391384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ECC7539E-BCF8-DEEA-0F6F-F1B91614D11E}"/>
              </a:ext>
            </a:extLst>
          </p:cNvPr>
          <p:cNvSpPr>
            <a:spLocks noGrp="1" noRot="1" noChangeAspect="1"/>
          </p:cNvSpPr>
          <p:nvPr>
            <p:ph type="sldImg"/>
          </p:nvPr>
        </p:nvSpPr>
        <p:spPr/>
      </p:sp>
    </p:spTree>
    <p:extLst>
      <p:ext uri="{BB962C8B-B14F-4D97-AF65-F5344CB8AC3E}">
        <p14:creationId xmlns:p14="http://schemas.microsoft.com/office/powerpoint/2010/main" val="360770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457D1C10-A067-F172-0B70-8AF26A4D6287}"/>
              </a:ext>
            </a:extLst>
          </p:cNvPr>
          <p:cNvSpPr>
            <a:spLocks noGrp="1" noRot="1" noChangeAspect="1"/>
          </p:cNvSpPr>
          <p:nvPr>
            <p:ph type="sldImg"/>
          </p:nvPr>
        </p:nvSpPr>
        <p:spPr/>
      </p:sp>
    </p:spTree>
    <p:extLst>
      <p:ext uri="{BB962C8B-B14F-4D97-AF65-F5344CB8AC3E}">
        <p14:creationId xmlns:p14="http://schemas.microsoft.com/office/powerpoint/2010/main" val="3329611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E9E760B-A62A-89AA-39C4-3F4FBFAB1B88}"/>
              </a:ext>
            </a:extLst>
          </p:cNvPr>
          <p:cNvSpPr>
            <a:spLocks noGrp="1" noRot="1" noChangeAspect="1"/>
          </p:cNvSpPr>
          <p:nvPr>
            <p:ph type="sldImg"/>
          </p:nvPr>
        </p:nvSpPr>
        <p:spPr/>
      </p:sp>
    </p:spTree>
    <p:extLst>
      <p:ext uri="{BB962C8B-B14F-4D97-AF65-F5344CB8AC3E}">
        <p14:creationId xmlns:p14="http://schemas.microsoft.com/office/powerpoint/2010/main" val="1860035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02BE0346-04C1-D3A2-40BA-C7C45BFD61D1}"/>
              </a:ext>
            </a:extLst>
          </p:cNvPr>
          <p:cNvSpPr>
            <a:spLocks noGrp="1" noRot="1" noChangeAspect="1"/>
          </p:cNvSpPr>
          <p:nvPr>
            <p:ph type="sldImg"/>
          </p:nvPr>
        </p:nvSpPr>
        <p:spPr/>
      </p:sp>
    </p:spTree>
    <p:extLst>
      <p:ext uri="{BB962C8B-B14F-4D97-AF65-F5344CB8AC3E}">
        <p14:creationId xmlns:p14="http://schemas.microsoft.com/office/powerpoint/2010/main" val="633836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5CB28F18-A220-7C8B-2D4B-10FE45F039AC}"/>
              </a:ext>
            </a:extLst>
          </p:cNvPr>
          <p:cNvSpPr>
            <a:spLocks noGrp="1" noRot="1" noChangeAspect="1"/>
          </p:cNvSpPr>
          <p:nvPr>
            <p:ph type="sldImg"/>
          </p:nvPr>
        </p:nvSpPr>
        <p:spPr/>
      </p:sp>
    </p:spTree>
    <p:extLst>
      <p:ext uri="{BB962C8B-B14F-4D97-AF65-F5344CB8AC3E}">
        <p14:creationId xmlns:p14="http://schemas.microsoft.com/office/powerpoint/2010/main" val="2185485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D8852EFE-5BB3-683A-E6F1-B931738B626F}"/>
              </a:ext>
            </a:extLst>
          </p:cNvPr>
          <p:cNvSpPr>
            <a:spLocks noGrp="1" noRot="1" noChangeAspect="1"/>
          </p:cNvSpPr>
          <p:nvPr>
            <p:ph type="sldImg"/>
          </p:nvPr>
        </p:nvSpPr>
        <p:spPr/>
      </p:sp>
    </p:spTree>
    <p:extLst>
      <p:ext uri="{BB962C8B-B14F-4D97-AF65-F5344CB8AC3E}">
        <p14:creationId xmlns:p14="http://schemas.microsoft.com/office/powerpoint/2010/main" val="2823741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D3A2D8AC-0064-E88E-9118-32DCD952747C}"/>
              </a:ext>
            </a:extLst>
          </p:cNvPr>
          <p:cNvSpPr>
            <a:spLocks noGrp="1" noRot="1" noChangeAspect="1"/>
          </p:cNvSpPr>
          <p:nvPr>
            <p:ph type="sldImg"/>
          </p:nvPr>
        </p:nvSpPr>
        <p:spPr/>
      </p:sp>
    </p:spTree>
    <p:extLst>
      <p:ext uri="{BB962C8B-B14F-4D97-AF65-F5344CB8AC3E}">
        <p14:creationId xmlns:p14="http://schemas.microsoft.com/office/powerpoint/2010/main" val="606800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7" name="スライド イメージ プレースホルダー 6">
            <a:extLst>
              <a:ext uri="{FF2B5EF4-FFF2-40B4-BE49-F238E27FC236}">
                <a16:creationId xmlns:a16="http://schemas.microsoft.com/office/drawing/2014/main" id="{3ADC3D4C-969A-13A0-C2A0-D6992B44CEF5}"/>
              </a:ext>
            </a:extLst>
          </p:cNvPr>
          <p:cNvSpPr>
            <a:spLocks noGrp="1" noRot="1" noChangeAspect="1"/>
          </p:cNvSpPr>
          <p:nvPr>
            <p:ph type="sldImg"/>
          </p:nvPr>
        </p:nvSpPr>
        <p:spPr/>
      </p:sp>
    </p:spTree>
    <p:extLst>
      <p:ext uri="{BB962C8B-B14F-4D97-AF65-F5344CB8AC3E}">
        <p14:creationId xmlns:p14="http://schemas.microsoft.com/office/powerpoint/2010/main" val="2325074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9</a:t>
            </a:fld>
            <a:endParaRPr lang="ja-JP" altLang="en-US"/>
          </a:p>
        </p:txBody>
      </p:sp>
      <p:sp>
        <p:nvSpPr>
          <p:cNvPr id="7" name="スライド イメージ プレースホルダー 6">
            <a:extLst>
              <a:ext uri="{FF2B5EF4-FFF2-40B4-BE49-F238E27FC236}">
                <a16:creationId xmlns:a16="http://schemas.microsoft.com/office/drawing/2014/main" id="{92227E02-0AE7-1F86-2F1D-4DACC39B985D}"/>
              </a:ext>
            </a:extLst>
          </p:cNvPr>
          <p:cNvSpPr>
            <a:spLocks noGrp="1" noRot="1" noChangeAspect="1"/>
          </p:cNvSpPr>
          <p:nvPr>
            <p:ph type="sldImg"/>
          </p:nvPr>
        </p:nvSpPr>
        <p:spPr/>
      </p:sp>
    </p:spTree>
    <p:extLst>
      <p:ext uri="{BB962C8B-B14F-4D97-AF65-F5344CB8AC3E}">
        <p14:creationId xmlns:p14="http://schemas.microsoft.com/office/powerpoint/2010/main" val="848034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oleObject" Target="../embeddings/oleObject7.bin"/><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8.bin"/><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9.bin"/><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oleObject" Target="../embeddings/oleObject10.bin"/><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11.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12.bin"/><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13.bin"/><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oleObject" Target="../embeddings/oleObject14.bin"/><Relationship Id="rId5" Type="http://schemas.openxmlformats.org/officeDocument/2006/relationships/image" Target="../media/image28.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15.bin"/><Relationship Id="rId5" Type="http://schemas.openxmlformats.org/officeDocument/2006/relationships/image" Target="../media/image30.jp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5.jpeg"/><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36.pn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oleObject" Target="../embeddings/oleObject22.bin"/><Relationship Id="rId5" Type="http://schemas.openxmlformats.org/officeDocument/2006/relationships/image" Target="../media/image39.jp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oleObject" Target="../embeddings/oleObject23.bin"/><Relationship Id="rId5" Type="http://schemas.openxmlformats.org/officeDocument/2006/relationships/image" Target="../media/image41.jp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oleObject" Target="../embeddings/oleObject24.bin"/><Relationship Id="rId5" Type="http://schemas.openxmlformats.org/officeDocument/2006/relationships/image" Target="../media/image42.jpg"/><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oleObject" Target="../embeddings/oleObject26.bin"/><Relationship Id="rId5" Type="http://schemas.openxmlformats.org/officeDocument/2006/relationships/image" Target="../media/image44.jpg"/><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5.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oleObject" Target="../embeddings/oleObject28.bin"/><Relationship Id="rId5" Type="http://schemas.openxmlformats.org/officeDocument/2006/relationships/image" Target="../media/image47.jpeg"/><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image" Target="../media/image48.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emf"/><Relationship Id="rId4" Type="http://schemas.openxmlformats.org/officeDocument/2006/relationships/oleObject" Target="../embeddings/oleObject30.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50.pn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emf"/><Relationship Id="rId4" Type="http://schemas.openxmlformats.org/officeDocument/2006/relationships/oleObject" Target="../embeddings/oleObject32.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52.tmp"/><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51.tmp"/><Relationship Id="rId5" Type="http://schemas.openxmlformats.org/officeDocument/2006/relationships/image" Target="../media/image1.emf"/><Relationship Id="rId4" Type="http://schemas.openxmlformats.org/officeDocument/2006/relationships/oleObject" Target="../embeddings/oleObject33.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1.emf"/><Relationship Id="rId5" Type="http://schemas.openxmlformats.org/officeDocument/2006/relationships/oleObject" Target="../embeddings/oleObject34.bin"/><Relationship Id="rId4" Type="http://schemas.openxmlformats.org/officeDocument/2006/relationships/image" Target="../media/image53.tmp"/></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55.tmp"/><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image" Target="../media/image54.tmp"/></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emf"/><Relationship Id="rId4" Type="http://schemas.openxmlformats.org/officeDocument/2006/relationships/oleObject" Target="../embeddings/oleObject32.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6.xml"/><Relationship Id="rId7"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oleObject" Target="../embeddings/oleObject6.bin"/><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042593"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kumimoji="1" lang="en-US" altLang="ja-JP" sz="1200" b="1" dirty="0">
                <a:latin typeface="BIZ UDPゴシック" panose="020B0400000000000000" pitchFamily="50" charset="-128"/>
                <a:ea typeface="BIZ UDPゴシック" panose="020B0400000000000000" pitchFamily="50" charset="-128"/>
                <a:cs typeface="Meiryo" charset="-128"/>
              </a:rPr>
              <a:t>4</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305116"/>
            <a:ext cx="8003827"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spcBef>
                <a:spcPts val="0"/>
              </a:spcBef>
            </a:pPr>
            <a:r>
              <a:rPr lang="ja-JP" altLang="en-US" sz="4799" dirty="0">
                <a:solidFill>
                  <a:srgbClr val="4472C4"/>
                </a:solidFill>
                <a:latin typeface="BIZ UDPゴシック" panose="020B0400000000000000" pitchFamily="50" charset="-128"/>
                <a:ea typeface="BIZ UDPゴシック" panose="020B0400000000000000" pitchFamily="50" charset="-128"/>
              </a:rPr>
              <a:t>全国版救急受診アプリ（</a:t>
            </a:r>
            <a:r>
              <a:rPr lang="en-US" altLang="ja-JP" sz="4799" dirty="0">
                <a:solidFill>
                  <a:srgbClr val="4472C4"/>
                </a:solidFill>
                <a:latin typeface="BIZ UDPゴシック" panose="020B0400000000000000" pitchFamily="50" charset="-128"/>
                <a:ea typeface="BIZ UDPゴシック" panose="020B0400000000000000" pitchFamily="50" charset="-128"/>
              </a:rPr>
              <a:t>Q</a:t>
            </a:r>
            <a:r>
              <a:rPr lang="ja-JP" altLang="en-US" sz="4799" dirty="0">
                <a:solidFill>
                  <a:srgbClr val="4472C4"/>
                </a:solidFill>
                <a:latin typeface="BIZ UDPゴシック" panose="020B0400000000000000" pitchFamily="50" charset="-128"/>
                <a:ea typeface="BIZ UDPゴシック" panose="020B0400000000000000" pitchFamily="50" charset="-128"/>
              </a:rPr>
              <a:t>助）を使って病気やけがの</a:t>
            </a:r>
          </a:p>
          <a:p>
            <a:pPr defTabSz="914305">
              <a:lnSpc>
                <a:spcPct val="120000"/>
              </a:lnSpc>
              <a:spcBef>
                <a:spcPts val="0"/>
              </a:spcBef>
            </a:pPr>
            <a:r>
              <a:rPr lang="ja-JP" altLang="en-US" sz="4799" dirty="0">
                <a:solidFill>
                  <a:srgbClr val="4472C4"/>
                </a:solidFill>
                <a:latin typeface="BIZ UDPゴシック" panose="020B0400000000000000" pitchFamily="50" charset="-128"/>
                <a:ea typeface="BIZ UDPゴシック" panose="020B0400000000000000" pitchFamily="50" charset="-128"/>
              </a:rPr>
              <a:t>緊急度を判定しよう</a:t>
            </a:r>
          </a:p>
        </p:txBody>
      </p:sp>
      <p:sp>
        <p:nvSpPr>
          <p:cNvPr id="2" name="テキスト ボックス 1">
            <a:extLst>
              <a:ext uri="{FF2B5EF4-FFF2-40B4-BE49-F238E27FC236}">
                <a16:creationId xmlns:a16="http://schemas.microsoft.com/office/drawing/2014/main" id="{2BCC35E7-F97E-E603-BEF0-783067A1176D}"/>
              </a:ext>
            </a:extLst>
          </p:cNvPr>
          <p:cNvSpPr txBox="1"/>
          <p:nvPr/>
        </p:nvSpPr>
        <p:spPr>
          <a:xfrm>
            <a:off x="796826" y="571149"/>
            <a:ext cx="6484600" cy="1200329"/>
          </a:xfrm>
          <a:prstGeom prst="rect">
            <a:avLst/>
          </a:prstGeom>
          <a:noFill/>
        </p:spPr>
        <p:txBody>
          <a:bodyPr wrap="square" rtlCol="0">
            <a:spAutoFit/>
          </a:bodyPr>
          <a:lstStyle/>
          <a:p>
            <a:r>
              <a:rPr lang="ja-JP" altLang="en-US" sz="3600" dirty="0">
                <a:latin typeface="BIZ UDPゴシック" panose="020B0400000000000000" pitchFamily="50" charset="-128"/>
                <a:ea typeface="BIZ UDPゴシック" panose="020B0400000000000000" pitchFamily="50" charset="-128"/>
              </a:rPr>
              <a:t>ス</a:t>
            </a:r>
            <a:r>
              <a:rPr kumimoji="1" lang="ja-JP" altLang="en-US" sz="3600" dirty="0">
                <a:latin typeface="BIZ UDPゴシック" panose="020B0400000000000000" pitchFamily="50" charset="-128"/>
                <a:ea typeface="BIZ UDPゴシック" panose="020B0400000000000000" pitchFamily="50" charset="-128"/>
              </a:rPr>
              <a:t>マートフォン</a:t>
            </a:r>
            <a:endParaRPr kumimoji="1" lang="en-US" altLang="ja-JP" sz="3600" dirty="0">
              <a:latin typeface="BIZ UDPゴシック" panose="020B0400000000000000" pitchFamily="50" charset="-128"/>
              <a:ea typeface="BIZ UDPゴシック" panose="020B0400000000000000" pitchFamily="50" charset="-128"/>
            </a:endParaRPr>
          </a:p>
          <a:p>
            <a:r>
              <a:rPr kumimoji="1" lang="en-US" altLang="ja-JP" sz="3600" dirty="0">
                <a:latin typeface="BIZ UDPゴシック" panose="020B0400000000000000" pitchFamily="50" charset="-128"/>
                <a:ea typeface="BIZ UDPゴシック" panose="020B0400000000000000" pitchFamily="50" charset="-128"/>
              </a:rPr>
              <a:t>iPhone</a:t>
            </a:r>
            <a:r>
              <a:rPr lang="ja-JP" altLang="en-US" sz="3600" dirty="0">
                <a:latin typeface="BIZ UDPゴシック" panose="020B0400000000000000" pitchFamily="50" charset="-128"/>
                <a:ea typeface="BIZ UDPゴシック" panose="020B0400000000000000" pitchFamily="50" charset="-128"/>
              </a:rPr>
              <a:t>応用</a:t>
            </a:r>
            <a:r>
              <a:rPr kumimoji="1" lang="ja-JP" altLang="en-US" sz="3600" dirty="0">
                <a:latin typeface="BIZ UDPゴシック" panose="020B0400000000000000" pitchFamily="50" charset="-128"/>
                <a:ea typeface="BIZ UDPゴシック" panose="020B0400000000000000" pitchFamily="50" charset="-128"/>
              </a:rPr>
              <a:t>編</a:t>
            </a:r>
            <a:r>
              <a:rPr kumimoji="1" lang="en-US" altLang="ja-JP" sz="3600" dirty="0">
                <a:latin typeface="BIZ UDPゴシック" panose="020B0400000000000000" pitchFamily="50" charset="-128"/>
                <a:ea typeface="BIZ UDPゴシック" panose="020B0400000000000000" pitchFamily="50" charset="-128"/>
              </a:rPr>
              <a:t> </a:t>
            </a:r>
            <a:endParaRPr kumimoji="1" lang="ja-JP" altLang="en-US" sz="3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797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画像のプレビュー">
            <a:extLst>
              <a:ext uri="{FF2B5EF4-FFF2-40B4-BE49-F238E27FC236}">
                <a16:creationId xmlns:a16="http://schemas.microsoft.com/office/drawing/2014/main" id="{AB40AD1D-ACAA-7B83-E085-69575AE24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331" y="2254863"/>
            <a:ext cx="2449241" cy="435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0CB24B7A-901C-3B32-5ED6-FFD17DB70D38}"/>
              </a:ext>
            </a:extLst>
          </p:cNvPr>
          <p:cNvPicPr>
            <a:picLocks noChangeAspect="1"/>
          </p:cNvPicPr>
          <p:nvPr/>
        </p:nvPicPr>
        <p:blipFill>
          <a:blip r:embed="rId5"/>
          <a:stretch>
            <a:fillRect/>
          </a:stretch>
        </p:blipFill>
        <p:spPr>
          <a:xfrm>
            <a:off x="1149833" y="2255583"/>
            <a:ext cx="2475191" cy="4377307"/>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a:t>
            </a:r>
            <a:r>
              <a:rPr lang="en-US" altLang="ja-JP" dirty="0">
                <a:latin typeface="BIZ UDPゴシック" panose="020B0400000000000000" pitchFamily="50" charset="-128"/>
                <a:ea typeface="BIZ UDPゴシック" panose="020B0400000000000000" pitchFamily="50" charset="-128"/>
              </a:rPr>
              <a:t>Q</a:t>
            </a:r>
            <a:r>
              <a:rPr lang="ja-JP" altLang="en-US" dirty="0">
                <a:latin typeface="BIZ UDPゴシック" panose="020B0400000000000000" pitchFamily="50" charset="-128"/>
                <a:ea typeface="BIZ UDPゴシック" panose="020B0400000000000000" pitchFamily="50" charset="-128"/>
              </a:rPr>
              <a:t>助」と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420536" y="5895427"/>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C4601175-3FF8-9CAB-AB4A-C982980FE02C}"/>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p>
        </p:txBody>
      </p:sp>
      <p:sp>
        <p:nvSpPr>
          <p:cNvPr id="10" name="テキスト ボックス 9">
            <a:extLst>
              <a:ext uri="{FF2B5EF4-FFF2-40B4-BE49-F238E27FC236}">
                <a16:creationId xmlns:a16="http://schemas.microsoft.com/office/drawing/2014/main" id="{FC660333-70DF-D74D-0998-858D98BC9EC8}"/>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EC2D866B-9EB4-03B0-5348-7035A1D88F53}"/>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AAEDBA18-A3A3-740F-9828-C8908BD506B8}"/>
              </a:ext>
            </a:extLst>
          </p:cNvPr>
          <p:cNvSpPr txBox="1"/>
          <p:nvPr/>
        </p:nvSpPr>
        <p:spPr>
          <a:xfrm>
            <a:off x="5607129" y="148924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ダブルタップし検索します</a:t>
            </a:r>
          </a:p>
        </p:txBody>
      </p:sp>
      <p:sp>
        <p:nvSpPr>
          <p:cNvPr id="17" name="タイトル 1">
            <a:extLst>
              <a:ext uri="{FF2B5EF4-FFF2-40B4-BE49-F238E27FC236}">
                <a16:creationId xmlns:a16="http://schemas.microsoft.com/office/drawing/2014/main" id="{86029FA0-B3B6-C528-8BFE-71FF4337C955}"/>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9" name="タイトル 1">
            <a:extLst>
              <a:ext uri="{FF2B5EF4-FFF2-40B4-BE49-F238E27FC236}">
                <a16:creationId xmlns:a16="http://schemas.microsoft.com/office/drawing/2014/main" id="{8D909203-593E-7798-962F-9563ED90DE7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20" name="サブタイトル 2">
            <a:extLst>
              <a:ext uri="{FF2B5EF4-FFF2-40B4-BE49-F238E27FC236}">
                <a16:creationId xmlns:a16="http://schemas.microsoft.com/office/drawing/2014/main" id="{AE56CB07-FE1D-9B5E-A70F-A52514B9389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Tree>
    <p:extLst>
      <p:ext uri="{BB962C8B-B14F-4D97-AF65-F5344CB8AC3E}">
        <p14:creationId xmlns:p14="http://schemas.microsoft.com/office/powerpoint/2010/main" val="3680670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E07C3A5A-7A97-CF56-2EE8-74ECDBB46045}"/>
              </a:ext>
            </a:extLst>
          </p:cNvPr>
          <p:cNvPicPr>
            <a:picLocks noChangeAspect="1"/>
          </p:cNvPicPr>
          <p:nvPr/>
        </p:nvPicPr>
        <p:blipFill>
          <a:blip r:embed="rId4"/>
          <a:stretch>
            <a:fillRect/>
          </a:stretch>
        </p:blipFill>
        <p:spPr>
          <a:xfrm>
            <a:off x="5449602" y="2235646"/>
            <a:ext cx="2475191" cy="4383404"/>
          </a:xfrm>
          <a:prstGeom prst="rect">
            <a:avLst/>
          </a:prstGeom>
        </p:spPr>
      </p:pic>
      <p:pic>
        <p:nvPicPr>
          <p:cNvPr id="4" name="図 3">
            <a:extLst>
              <a:ext uri="{FF2B5EF4-FFF2-40B4-BE49-F238E27FC236}">
                <a16:creationId xmlns:a16="http://schemas.microsoft.com/office/drawing/2014/main" id="{76AE4420-AA0B-6610-5F06-3A5273FE0044}"/>
              </a:ext>
            </a:extLst>
          </p:cNvPr>
          <p:cNvPicPr>
            <a:picLocks noChangeAspect="1"/>
          </p:cNvPicPr>
          <p:nvPr/>
        </p:nvPicPr>
        <p:blipFill>
          <a:blip r:embed="rId5"/>
          <a:stretch>
            <a:fillRect/>
          </a:stretch>
        </p:blipFill>
        <p:spPr>
          <a:xfrm>
            <a:off x="1176520" y="2230384"/>
            <a:ext cx="2469094" cy="4377307"/>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「入手」をダブルタップします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19627"/>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A895D6FF-0FF3-C219-9497-49135599D9C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59735" y="2921484"/>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1A95E11A-4925-6BF8-BAB2-DEB93EFC423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942B93A4-86C6-4575-8C6E-6A748F095B04}"/>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5E5109E2-2583-1A83-D135-128366EF7ABB}"/>
              </a:ext>
            </a:extLst>
          </p:cNvPr>
          <p:cNvSpPr txBox="1"/>
          <p:nvPr/>
        </p:nvSpPr>
        <p:spPr>
          <a:xfrm>
            <a:off x="5607129" y="148924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10" name="タイトル 1">
            <a:extLst>
              <a:ext uri="{FF2B5EF4-FFF2-40B4-BE49-F238E27FC236}">
                <a16:creationId xmlns:a16="http://schemas.microsoft.com/office/drawing/2014/main" id="{5E45B2DF-395E-5399-E86D-DDC24327E9AC}"/>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1" name="タイトル 1">
            <a:extLst>
              <a:ext uri="{FF2B5EF4-FFF2-40B4-BE49-F238E27FC236}">
                <a16:creationId xmlns:a16="http://schemas.microsoft.com/office/drawing/2014/main" id="{2000D709-3F7A-E5DC-90A1-609C6796DC6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4" name="サブタイトル 2">
            <a:extLst>
              <a:ext uri="{FF2B5EF4-FFF2-40B4-BE49-F238E27FC236}">
                <a16:creationId xmlns:a16="http://schemas.microsoft.com/office/drawing/2014/main" id="{1A8EE7B6-DE8B-5CDA-415D-C574BC6D0EE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Tree>
    <p:extLst>
      <p:ext uri="{BB962C8B-B14F-4D97-AF65-F5344CB8AC3E}">
        <p14:creationId xmlns:p14="http://schemas.microsoft.com/office/powerpoint/2010/main" val="2252927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3BE9CC8E-0F5E-C5F6-516B-5FFC0D6D62E9}"/>
              </a:ext>
            </a:extLst>
          </p:cNvPr>
          <p:cNvPicPr>
            <a:picLocks noChangeAspect="1"/>
          </p:cNvPicPr>
          <p:nvPr/>
        </p:nvPicPr>
        <p:blipFill>
          <a:blip r:embed="rId4"/>
          <a:stretch>
            <a:fillRect/>
          </a:stretch>
        </p:blipFill>
        <p:spPr>
          <a:xfrm>
            <a:off x="5717889" y="2347278"/>
            <a:ext cx="1993846" cy="4320000"/>
          </a:xfrm>
          <a:prstGeom prst="rect">
            <a:avLst/>
          </a:prstGeom>
          <a:ln>
            <a:solidFill>
              <a:schemeClr val="tx1"/>
            </a:solidFill>
          </a:ln>
        </p:spPr>
      </p:pic>
      <p:pic>
        <p:nvPicPr>
          <p:cNvPr id="2" name="図 1" descr="背景パターン, マップ&#10;&#10;自動的に生成された説明">
            <a:extLst>
              <a:ext uri="{FF2B5EF4-FFF2-40B4-BE49-F238E27FC236}">
                <a16:creationId xmlns:a16="http://schemas.microsoft.com/office/drawing/2014/main" id="{6002BAE7-B86B-AA16-D361-730092ABA7F0}"/>
              </a:ext>
            </a:extLst>
          </p:cNvPr>
          <p:cNvPicPr>
            <a:picLocks noChangeAspect="1"/>
          </p:cNvPicPr>
          <p:nvPr/>
        </p:nvPicPr>
        <p:blipFill>
          <a:blip r:embed="rId5"/>
          <a:stretch>
            <a:fillRect/>
          </a:stretch>
        </p:blipFill>
        <p:spPr>
          <a:xfrm>
            <a:off x="1435931" y="2352466"/>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841237" y="5663137"/>
            <a:ext cx="1743863" cy="4286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78886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ホーム画面から</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574097" y="1493494"/>
            <a:ext cx="3569903"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利用規約を確認して</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利用規約に同意する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970860" y="4239190"/>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利用設定のしかた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利用設定を行います</a:t>
            </a:r>
          </a:p>
        </p:txBody>
      </p:sp>
      <p:pic>
        <p:nvPicPr>
          <p:cNvPr id="5" name="図 4" descr="背景パターン, マップ&#10;&#10;自動的に生成された説明">
            <a:extLst>
              <a:ext uri="{FF2B5EF4-FFF2-40B4-BE49-F238E27FC236}">
                <a16:creationId xmlns:a16="http://schemas.microsoft.com/office/drawing/2014/main" id="{042E2D11-DDF9-4FC2-B378-C0AFEE159AE8}"/>
              </a:ext>
            </a:extLst>
          </p:cNvPr>
          <p:cNvPicPr>
            <a:picLocks noChangeAspect="1"/>
          </p:cNvPicPr>
          <p:nvPr/>
        </p:nvPicPr>
        <p:blipFill rotWithShape="1">
          <a:blip r:embed="rId5"/>
          <a:srcRect l="31718" t="44930" r="55222" b="48937"/>
          <a:stretch/>
        </p:blipFill>
        <p:spPr>
          <a:xfrm>
            <a:off x="3534121" y="1586171"/>
            <a:ext cx="318435" cy="324000"/>
          </a:xfrm>
          <a:prstGeom prst="rect">
            <a:avLst/>
          </a:prstGeom>
          <a:ln>
            <a:noFill/>
          </a:ln>
        </p:spPr>
      </p:pic>
    </p:spTree>
    <p:extLst>
      <p:ext uri="{BB962C8B-B14F-4D97-AF65-F5344CB8AC3E}">
        <p14:creationId xmlns:p14="http://schemas.microsoft.com/office/powerpoint/2010/main" val="1136623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4A7FB131-4DA5-99CF-BD54-718233B4A782}"/>
              </a:ext>
            </a:extLst>
          </p:cNvPr>
          <p:cNvPicPr>
            <a:picLocks noChangeAspect="1"/>
          </p:cNvPicPr>
          <p:nvPr/>
        </p:nvPicPr>
        <p:blipFill>
          <a:blip r:embed="rId4"/>
          <a:stretch>
            <a:fillRect/>
          </a:stretch>
        </p:blipFill>
        <p:spPr>
          <a:xfrm>
            <a:off x="5717889" y="2339621"/>
            <a:ext cx="1993846" cy="4320000"/>
          </a:xfrm>
          <a:prstGeom prst="rect">
            <a:avLst/>
          </a:prstGeom>
          <a:ln>
            <a:solidFill>
              <a:schemeClr val="tx1"/>
            </a:solidFill>
          </a:ln>
        </p:spPr>
      </p:pic>
      <p:pic>
        <p:nvPicPr>
          <p:cNvPr id="5" name="図 4" descr="アプリケーション&#10;&#10;中程度の精度で自動的に生成された説明">
            <a:extLst>
              <a:ext uri="{FF2B5EF4-FFF2-40B4-BE49-F238E27FC236}">
                <a16:creationId xmlns:a16="http://schemas.microsoft.com/office/drawing/2014/main" id="{CD331244-565B-0845-60FD-C00D93DD2E88}"/>
              </a:ext>
            </a:extLst>
          </p:cNvPr>
          <p:cNvPicPr>
            <a:picLocks noChangeAspect="1"/>
          </p:cNvPicPr>
          <p:nvPr/>
        </p:nvPicPr>
        <p:blipFill>
          <a:blip r:embed="rId5"/>
          <a:stretch>
            <a:fillRect/>
          </a:stretch>
        </p:blipFill>
        <p:spPr>
          <a:xfrm>
            <a:off x="1419286" y="2363685"/>
            <a:ext cx="1991834" cy="431564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993358" y="6159793"/>
            <a:ext cx="713734" cy="2765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5109389"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画面右下の</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画面設定</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746381" y="6173688"/>
            <a:ext cx="652381" cy="27631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利用設定のしかた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利用設定を行います</a:t>
            </a:r>
          </a:p>
        </p:txBody>
      </p:sp>
      <p:sp>
        <p:nvSpPr>
          <p:cNvPr id="6" name="テキスト ボックス 5">
            <a:extLst>
              <a:ext uri="{FF2B5EF4-FFF2-40B4-BE49-F238E27FC236}">
                <a16:creationId xmlns:a16="http://schemas.microsoft.com/office/drawing/2014/main" id="{3ECE77F5-2B4C-3489-C8BA-856CB9F72D5E}"/>
              </a:ext>
            </a:extLst>
          </p:cNvPr>
          <p:cNvSpPr txBox="1"/>
          <p:nvPr/>
        </p:nvSpPr>
        <p:spPr>
          <a:xfrm>
            <a:off x="1412435" y="1908619"/>
            <a:ext cx="3107694"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初回起動時の画面</a:t>
            </a:r>
          </a:p>
        </p:txBody>
      </p:sp>
      <p:sp>
        <p:nvSpPr>
          <p:cNvPr id="7" name="テキスト ボックス 6">
            <a:extLst>
              <a:ext uri="{FF2B5EF4-FFF2-40B4-BE49-F238E27FC236}">
                <a16:creationId xmlns:a16="http://schemas.microsoft.com/office/drawing/2014/main" id="{5C4A4D84-6C4E-E52E-1318-55CF5198F426}"/>
              </a:ext>
            </a:extLst>
          </p:cNvPr>
          <p:cNvSpPr txBox="1"/>
          <p:nvPr/>
        </p:nvSpPr>
        <p:spPr>
          <a:xfrm>
            <a:off x="5644119" y="1908618"/>
            <a:ext cx="287165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※2</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回目以降起動時の画面</a:t>
            </a:r>
          </a:p>
        </p:txBody>
      </p:sp>
    </p:spTree>
    <p:extLst>
      <p:ext uri="{BB962C8B-B14F-4D97-AF65-F5344CB8AC3E}">
        <p14:creationId xmlns:p14="http://schemas.microsoft.com/office/powerpoint/2010/main" val="1961303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利用設定のしかた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pic>
        <p:nvPicPr>
          <p:cNvPr id="4" name="図 3" descr="カレンダー&#10;&#10;中程度の精度で自動的に生成された説明">
            <a:extLst>
              <a:ext uri="{FF2B5EF4-FFF2-40B4-BE49-F238E27FC236}">
                <a16:creationId xmlns:a16="http://schemas.microsoft.com/office/drawing/2014/main" id="{E93CD610-B1EA-6E34-11B4-0D0362E634AA}"/>
              </a:ext>
            </a:extLst>
          </p:cNvPr>
          <p:cNvPicPr>
            <a:picLocks noChangeAspect="1"/>
          </p:cNvPicPr>
          <p:nvPr/>
        </p:nvPicPr>
        <p:blipFill>
          <a:blip r:embed="rId6"/>
          <a:stretch>
            <a:fillRect/>
          </a:stretch>
        </p:blipFill>
        <p:spPr>
          <a:xfrm>
            <a:off x="3355219" y="1666474"/>
            <a:ext cx="2337931" cy="5065518"/>
          </a:xfrm>
          <a:prstGeom prst="rect">
            <a:avLst/>
          </a:prstGeom>
          <a:ln>
            <a:solidFill>
              <a:schemeClr val="tx1"/>
            </a:solidFill>
          </a:ln>
        </p:spPr>
      </p:pic>
      <p:sp>
        <p:nvSpPr>
          <p:cNvPr id="14" name="テキスト ボックス 13">
            <a:extLst>
              <a:ext uri="{FF2B5EF4-FFF2-40B4-BE49-F238E27FC236}">
                <a16:creationId xmlns:a16="http://schemas.microsoft.com/office/drawing/2014/main" id="{DFA45860-F023-30AF-2AE8-5C140AB3B3B3}"/>
              </a:ext>
            </a:extLst>
          </p:cNvPr>
          <p:cNvSpPr txBox="1"/>
          <p:nvPr/>
        </p:nvSpPr>
        <p:spPr>
          <a:xfrm>
            <a:off x="173036" y="1832006"/>
            <a:ext cx="399941"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73036" y="2386500"/>
            <a:ext cx="3050532" cy="1115818"/>
          </a:xfrm>
          <a:prstGeom prst="rect">
            <a:avLst/>
          </a:prstGeom>
          <a:noFill/>
          <a:ln>
            <a:noFill/>
          </a:ln>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通常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高コントラスト</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明度反転</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のいずれかをダブルタップします</a:t>
            </a:r>
          </a:p>
        </p:txBody>
      </p:sp>
      <p:sp>
        <p:nvSpPr>
          <p:cNvPr id="5" name="テキスト ボックス 4">
            <a:extLst>
              <a:ext uri="{FF2B5EF4-FFF2-40B4-BE49-F238E27FC236}">
                <a16:creationId xmlns:a16="http://schemas.microsoft.com/office/drawing/2014/main" id="{973CDFD6-E94E-431D-6248-F4A927D906AA}"/>
              </a:ext>
            </a:extLst>
          </p:cNvPr>
          <p:cNvSpPr txBox="1"/>
          <p:nvPr/>
        </p:nvSpPr>
        <p:spPr>
          <a:xfrm>
            <a:off x="169393" y="3595505"/>
            <a:ext cx="399941"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F7A2C326-BD02-B9BB-7267-AA75D5BE9B5D}"/>
              </a:ext>
            </a:extLst>
          </p:cNvPr>
          <p:cNvSpPr txBox="1"/>
          <p:nvPr/>
        </p:nvSpPr>
        <p:spPr>
          <a:xfrm>
            <a:off x="173036" y="4149149"/>
            <a:ext cx="3050532" cy="756000"/>
          </a:xfrm>
          <a:prstGeom prst="rect">
            <a:avLst/>
          </a:prstGeom>
          <a:noFill/>
          <a:ln>
            <a:noFill/>
          </a:ln>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カラー</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白黒</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のいずれかをダブルタップします</a:t>
            </a:r>
          </a:p>
        </p:txBody>
      </p:sp>
      <p:sp>
        <p:nvSpPr>
          <p:cNvPr id="16" name="テキスト ボックス 15">
            <a:extLst>
              <a:ext uri="{FF2B5EF4-FFF2-40B4-BE49-F238E27FC236}">
                <a16:creationId xmlns:a16="http://schemas.microsoft.com/office/drawing/2014/main" id="{303EC467-D877-099A-1365-60ADD53C410F}"/>
              </a:ext>
            </a:extLst>
          </p:cNvPr>
          <p:cNvSpPr txBox="1"/>
          <p:nvPr/>
        </p:nvSpPr>
        <p:spPr>
          <a:xfrm>
            <a:off x="6071476" y="3498842"/>
            <a:ext cx="399941"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31AEB3F4-07FD-3028-AD43-CA6A4EFE0271}"/>
              </a:ext>
            </a:extLst>
          </p:cNvPr>
          <p:cNvSpPr txBox="1"/>
          <p:nvPr/>
        </p:nvSpPr>
        <p:spPr>
          <a:xfrm>
            <a:off x="6073924" y="4072478"/>
            <a:ext cx="2985855" cy="1115818"/>
          </a:xfrm>
          <a:prstGeom prst="rect">
            <a:avLst/>
          </a:prstGeom>
          <a:noFill/>
          <a:ln>
            <a:noFill/>
          </a:ln>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通常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動きを減らす</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いずれかをダブルタップします</a:t>
            </a:r>
          </a:p>
        </p:txBody>
      </p:sp>
      <p:sp>
        <p:nvSpPr>
          <p:cNvPr id="18" name="テキスト ボックス 17">
            <a:extLst>
              <a:ext uri="{FF2B5EF4-FFF2-40B4-BE49-F238E27FC236}">
                <a16:creationId xmlns:a16="http://schemas.microsoft.com/office/drawing/2014/main" id="{2DFFD30D-7790-9215-E328-EA43769EFC0D}"/>
              </a:ext>
            </a:extLst>
          </p:cNvPr>
          <p:cNvSpPr txBox="1"/>
          <p:nvPr/>
        </p:nvSpPr>
        <p:spPr>
          <a:xfrm>
            <a:off x="6071475" y="5027740"/>
            <a:ext cx="399941"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62D1C394-1F5A-A173-B18F-8ED35AD2185D}"/>
              </a:ext>
            </a:extLst>
          </p:cNvPr>
          <p:cNvSpPr txBox="1"/>
          <p:nvPr/>
        </p:nvSpPr>
        <p:spPr>
          <a:xfrm>
            <a:off x="6071476" y="5577893"/>
            <a:ext cx="2985855" cy="1115818"/>
          </a:xfrm>
          <a:prstGeom prst="rect">
            <a:avLst/>
          </a:prstGeom>
          <a:noFill/>
          <a:ln>
            <a:no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すべての設定が完了したら</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閉じる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0" name="四角形: 角を丸くする 19">
            <a:extLst>
              <a:ext uri="{FF2B5EF4-FFF2-40B4-BE49-F238E27FC236}">
                <a16:creationId xmlns:a16="http://schemas.microsoft.com/office/drawing/2014/main" id="{F5A82979-5BF7-4D4B-422E-24A36B0DD149}"/>
              </a:ext>
            </a:extLst>
          </p:cNvPr>
          <p:cNvSpPr/>
          <p:nvPr/>
        </p:nvSpPr>
        <p:spPr>
          <a:xfrm>
            <a:off x="3495450" y="2618436"/>
            <a:ext cx="2154231" cy="82581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92E6D5E2-6133-B341-ADA4-86AF4233DE95}"/>
              </a:ext>
            </a:extLst>
          </p:cNvPr>
          <p:cNvSpPr/>
          <p:nvPr/>
        </p:nvSpPr>
        <p:spPr>
          <a:xfrm>
            <a:off x="3495450" y="3492352"/>
            <a:ext cx="2154231" cy="51853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98534C51-28A9-5D6C-0536-4A2D8AF00EE5}"/>
              </a:ext>
            </a:extLst>
          </p:cNvPr>
          <p:cNvSpPr/>
          <p:nvPr/>
        </p:nvSpPr>
        <p:spPr>
          <a:xfrm>
            <a:off x="3495450" y="4058986"/>
            <a:ext cx="2154231" cy="62499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E94EEAF4-A80E-71E4-B052-F1B3F3DD2729}"/>
              </a:ext>
            </a:extLst>
          </p:cNvPr>
          <p:cNvSpPr/>
          <p:nvPr/>
        </p:nvSpPr>
        <p:spPr>
          <a:xfrm>
            <a:off x="3495450" y="4742364"/>
            <a:ext cx="2154231" cy="51459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27" name="直線矢印コネクタ 26">
            <a:extLst>
              <a:ext uri="{FF2B5EF4-FFF2-40B4-BE49-F238E27FC236}">
                <a16:creationId xmlns:a16="http://schemas.microsoft.com/office/drawing/2014/main" id="{B99CE35A-0FE1-3EDE-607C-2155E67631A1}"/>
              </a:ext>
            </a:extLst>
          </p:cNvPr>
          <p:cNvCxnSpPr>
            <a:cxnSpLocks/>
            <a:stCxn id="20" idx="1"/>
            <a:endCxn id="21" idx="3"/>
          </p:cNvCxnSpPr>
          <p:nvPr/>
        </p:nvCxnSpPr>
        <p:spPr>
          <a:xfrm flipH="1" flipV="1">
            <a:off x="3223568" y="2944409"/>
            <a:ext cx="271882" cy="86933"/>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1" name="直線矢印コネクタ 40960">
            <a:extLst>
              <a:ext uri="{FF2B5EF4-FFF2-40B4-BE49-F238E27FC236}">
                <a16:creationId xmlns:a16="http://schemas.microsoft.com/office/drawing/2014/main" id="{9E6F0A77-AD42-320F-7E1F-AC3C585C107C}"/>
              </a:ext>
            </a:extLst>
          </p:cNvPr>
          <p:cNvCxnSpPr>
            <a:cxnSpLocks/>
            <a:stCxn id="22" idx="1"/>
            <a:endCxn id="6" idx="3"/>
          </p:cNvCxnSpPr>
          <p:nvPr/>
        </p:nvCxnSpPr>
        <p:spPr>
          <a:xfrm flipH="1">
            <a:off x="3223568" y="3751618"/>
            <a:ext cx="271882" cy="775531"/>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9" name="直線矢印コネクタ 40968">
            <a:extLst>
              <a:ext uri="{FF2B5EF4-FFF2-40B4-BE49-F238E27FC236}">
                <a16:creationId xmlns:a16="http://schemas.microsoft.com/office/drawing/2014/main" id="{691D856E-002B-AAF9-4DBE-4D9D37DC6C67}"/>
              </a:ext>
            </a:extLst>
          </p:cNvPr>
          <p:cNvCxnSpPr>
            <a:cxnSpLocks/>
            <a:stCxn id="17" idx="1"/>
            <a:endCxn id="24" idx="3"/>
          </p:cNvCxnSpPr>
          <p:nvPr/>
        </p:nvCxnSpPr>
        <p:spPr>
          <a:xfrm flipH="1">
            <a:off x="5649681" y="4630387"/>
            <a:ext cx="424243" cy="369273"/>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73" name="直線矢印コネクタ 40972">
            <a:extLst>
              <a:ext uri="{FF2B5EF4-FFF2-40B4-BE49-F238E27FC236}">
                <a16:creationId xmlns:a16="http://schemas.microsoft.com/office/drawing/2014/main" id="{5DDEE2DA-B273-01C3-133A-FDAE1CD604BF}"/>
              </a:ext>
            </a:extLst>
          </p:cNvPr>
          <p:cNvCxnSpPr>
            <a:cxnSpLocks/>
            <a:stCxn id="19" idx="1"/>
            <a:endCxn id="40974" idx="3"/>
          </p:cNvCxnSpPr>
          <p:nvPr/>
        </p:nvCxnSpPr>
        <p:spPr>
          <a:xfrm flipH="1">
            <a:off x="5649682" y="6135802"/>
            <a:ext cx="421794" cy="10098"/>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40974" name="四角形: 角を丸くする 40973">
            <a:extLst>
              <a:ext uri="{FF2B5EF4-FFF2-40B4-BE49-F238E27FC236}">
                <a16:creationId xmlns:a16="http://schemas.microsoft.com/office/drawing/2014/main" id="{987234B5-0691-795F-33F0-E36BB00BC2E4}"/>
              </a:ext>
            </a:extLst>
          </p:cNvPr>
          <p:cNvSpPr/>
          <p:nvPr/>
        </p:nvSpPr>
        <p:spPr>
          <a:xfrm>
            <a:off x="4894665" y="5950849"/>
            <a:ext cx="755017" cy="39010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0982" name="テキスト ボックス 40981">
            <a:extLst>
              <a:ext uri="{FF2B5EF4-FFF2-40B4-BE49-F238E27FC236}">
                <a16:creationId xmlns:a16="http://schemas.microsoft.com/office/drawing/2014/main" id="{4FD4978B-69EF-5EDE-87C5-77B64D195FDD}"/>
              </a:ext>
            </a:extLst>
          </p:cNvPr>
          <p:cNvSpPr txBox="1"/>
          <p:nvPr/>
        </p:nvSpPr>
        <p:spPr>
          <a:xfrm>
            <a:off x="6073924" y="2588510"/>
            <a:ext cx="2985855" cy="755720"/>
          </a:xfrm>
          <a:prstGeom prst="rect">
            <a:avLst/>
          </a:prstGeom>
          <a:noFill/>
          <a:ln>
            <a:noFill/>
          </a:ln>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標準</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中</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大</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のいずれかを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cxnSp>
        <p:nvCxnSpPr>
          <p:cNvPr id="40983" name="直線矢印コネクタ 40982">
            <a:extLst>
              <a:ext uri="{FF2B5EF4-FFF2-40B4-BE49-F238E27FC236}">
                <a16:creationId xmlns:a16="http://schemas.microsoft.com/office/drawing/2014/main" id="{93700DE4-9450-21E2-1D37-45A9765235BC}"/>
              </a:ext>
            </a:extLst>
          </p:cNvPr>
          <p:cNvCxnSpPr>
            <a:cxnSpLocks/>
            <a:stCxn id="40982" idx="1"/>
            <a:endCxn id="23" idx="3"/>
          </p:cNvCxnSpPr>
          <p:nvPr/>
        </p:nvCxnSpPr>
        <p:spPr>
          <a:xfrm flipH="1">
            <a:off x="5649681" y="2966370"/>
            <a:ext cx="424243" cy="1405112"/>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2" name="サブタイトル 2">
            <a:extLst>
              <a:ext uri="{FF2B5EF4-FFF2-40B4-BE49-F238E27FC236}">
                <a16:creationId xmlns:a16="http://schemas.microsoft.com/office/drawing/2014/main" id="{1623AC88-DDF9-B647-C878-52886FA55A7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利用設定を行います</a:t>
            </a:r>
          </a:p>
        </p:txBody>
      </p:sp>
      <p:sp>
        <p:nvSpPr>
          <p:cNvPr id="40981" name="テキスト ボックス 40980">
            <a:extLst>
              <a:ext uri="{FF2B5EF4-FFF2-40B4-BE49-F238E27FC236}">
                <a16:creationId xmlns:a16="http://schemas.microsoft.com/office/drawing/2014/main" id="{99103C9F-7EEB-7548-D9F3-F1C49AC2F947}"/>
              </a:ext>
            </a:extLst>
          </p:cNvPr>
          <p:cNvSpPr txBox="1"/>
          <p:nvPr/>
        </p:nvSpPr>
        <p:spPr>
          <a:xfrm>
            <a:off x="6073924" y="2022733"/>
            <a:ext cx="34108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2677411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全国版救急受診アプリ（Ｑ助）を利用しましょう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３</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35380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841617FC-D724-9BC8-496C-223AD7D7A307}"/>
              </a:ext>
            </a:extLst>
          </p:cNvPr>
          <p:cNvPicPr>
            <a:picLocks noChangeAspect="1"/>
          </p:cNvPicPr>
          <p:nvPr/>
        </p:nvPicPr>
        <p:blipFill>
          <a:blip r:embed="rId4"/>
          <a:stretch>
            <a:fillRect/>
          </a:stretch>
        </p:blipFill>
        <p:spPr>
          <a:xfrm>
            <a:off x="5713009" y="2346432"/>
            <a:ext cx="1993847" cy="4320000"/>
          </a:xfrm>
          <a:prstGeom prst="rect">
            <a:avLst/>
          </a:prstGeom>
          <a:ln>
            <a:solidFill>
              <a:schemeClr val="tx1"/>
            </a:solidFill>
          </a:ln>
        </p:spPr>
      </p:pic>
      <p:pic>
        <p:nvPicPr>
          <p:cNvPr id="2" name="図 1" descr="グラフィカル ユーザー インターフェイス, テキスト, アプリケーション&#10;&#10;自動的に生成された説明">
            <a:extLst>
              <a:ext uri="{FF2B5EF4-FFF2-40B4-BE49-F238E27FC236}">
                <a16:creationId xmlns:a16="http://schemas.microsoft.com/office/drawing/2014/main" id="{F3C4B25F-B576-454F-1C87-7D8B1141708F}"/>
              </a:ext>
            </a:extLst>
          </p:cNvPr>
          <p:cNvPicPr>
            <a:picLocks noChangeAspect="1"/>
          </p:cNvPicPr>
          <p:nvPr/>
        </p:nvPicPr>
        <p:blipFill>
          <a:blip r:embed="rId5"/>
          <a:stretch>
            <a:fillRect/>
          </a:stretch>
        </p:blipFill>
        <p:spPr>
          <a:xfrm>
            <a:off x="1427149" y="2358464"/>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381649" y="1539516"/>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こちらのアプリでは、該当する症状及び症候を画面上で選択していくと、緊急度に応じた必要な４つの対応が表示されます</a:t>
            </a:r>
          </a:p>
        </p:txBody>
      </p:sp>
      <p:sp>
        <p:nvSpPr>
          <p:cNvPr id="3" name="サブタイトル 2">
            <a:extLst>
              <a:ext uri="{FF2B5EF4-FFF2-40B4-BE49-F238E27FC236}">
                <a16:creationId xmlns:a16="http://schemas.microsoft.com/office/drawing/2014/main" id="{E1905A3D-E089-7701-84E9-52D584FE8FE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6" name="サブタイトル 2">
            <a:extLst>
              <a:ext uri="{FF2B5EF4-FFF2-40B4-BE49-F238E27FC236}">
                <a16:creationId xmlns:a16="http://schemas.microsoft.com/office/drawing/2014/main" id="{32BAACED-96D7-7D89-91F6-17B68044CA60}"/>
              </a:ext>
            </a:extLst>
          </p:cNvPr>
          <p:cNvSpPr txBox="1">
            <a:spLocks/>
          </p:cNvSpPr>
          <p:nvPr/>
        </p:nvSpPr>
        <p:spPr>
          <a:xfrm>
            <a:off x="7716852" y="3195487"/>
            <a:ext cx="1439182" cy="1771772"/>
          </a:xfrm>
          <a:prstGeom prst="rect">
            <a:avLst/>
          </a:prstGeom>
        </p:spPr>
        <p:txBody>
          <a:bodyPr vert="horz" lIns="0" tIns="45720" rIns="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症状確認画面</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以降</a:t>
            </a:r>
            <a:r>
              <a:rPr lang="en-US" altLang="ja-JP" sz="1600" dirty="0">
                <a:solidFill>
                  <a:schemeClr val="accent1"/>
                </a:solidFill>
                <a:latin typeface="BIZ UDPゴシック" panose="020B0400000000000000" pitchFamily="50" charset="-128"/>
                <a:ea typeface="BIZ UDPゴシック" panose="020B0400000000000000" pitchFamily="50" charset="-128"/>
              </a:rPr>
              <a:t>p15,16</a:t>
            </a:r>
          </a:p>
          <a:p>
            <a:pPr marL="0" indent="0">
              <a:lnSpc>
                <a:spcPct val="130000"/>
              </a:lnSpc>
              <a:spcBef>
                <a:spcPts val="0"/>
              </a:spcBef>
              <a:buFont typeface="Arial" panose="020B0604020202020204" pitchFamily="34" charset="0"/>
              <a:buNone/>
            </a:pPr>
            <a:r>
              <a:rPr lang="ja-JP" altLang="en-US" sz="1600" dirty="0">
                <a:solidFill>
                  <a:schemeClr val="accent1"/>
                </a:solidFill>
                <a:latin typeface="BIZ UDPゴシック" panose="020B0400000000000000" pitchFamily="50" charset="-128"/>
                <a:ea typeface="BIZ UDPゴシック" panose="020B0400000000000000" pitchFamily="50" charset="-128"/>
              </a:rPr>
              <a:t>の</a:t>
            </a:r>
            <a:r>
              <a:rPr lang="en-US" altLang="ja-JP" sz="1600" dirty="0">
                <a:solidFill>
                  <a:schemeClr val="accent1"/>
                </a:solidFill>
                <a:latin typeface="BIZ UDPゴシック" panose="020B0400000000000000" pitchFamily="50" charset="-128"/>
                <a:ea typeface="BIZ UDPゴシック" panose="020B0400000000000000" pitchFamily="50" charset="-128"/>
              </a:rPr>
              <a:t>4</a:t>
            </a:r>
            <a:r>
              <a:rPr lang="ja-JP" altLang="en-US" sz="1600" dirty="0">
                <a:solidFill>
                  <a:schemeClr val="accent1"/>
                </a:solidFill>
                <a:latin typeface="BIZ UDPゴシック" panose="020B0400000000000000" pitchFamily="50" charset="-128"/>
                <a:ea typeface="BIZ UDPゴシック" panose="020B0400000000000000" pitchFamily="50" charset="-128"/>
              </a:rPr>
              <a:t>つの</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1600" dirty="0">
                <a:solidFill>
                  <a:schemeClr val="accent1"/>
                </a:solidFill>
                <a:latin typeface="BIZ UDPゴシック" panose="020B0400000000000000" pitchFamily="50" charset="-128"/>
                <a:ea typeface="BIZ UDPゴシック" panose="020B0400000000000000" pitchFamily="50" charset="-128"/>
              </a:rPr>
              <a:t>パターンに分岐</a:t>
            </a:r>
          </a:p>
          <a:p>
            <a:pPr marL="0" indent="0">
              <a:lnSpc>
                <a:spcPct val="130000"/>
              </a:lnSpc>
              <a:spcBef>
                <a:spcPts val="0"/>
              </a:spcBef>
              <a:buFont typeface="Arial" panose="020B0604020202020204" pitchFamily="34" charset="0"/>
              <a:buNone/>
            </a:pPr>
            <a:endParaRPr lang="ja-JP" altLang="en-US" sz="1600" dirty="0">
              <a:solidFill>
                <a:schemeClr val="accent1"/>
              </a:solidFill>
              <a:latin typeface="BIZ UDPゴシック" panose="020B0400000000000000" pitchFamily="50" charset="-128"/>
              <a:ea typeface="BIZ UDPゴシック" panose="020B0400000000000000" pitchFamily="50" charset="-128"/>
            </a:endParaRPr>
          </a:p>
        </p:txBody>
      </p:sp>
      <p:sp>
        <p:nvSpPr>
          <p:cNvPr id="7" name="サブタイトル 2">
            <a:extLst>
              <a:ext uri="{FF2B5EF4-FFF2-40B4-BE49-F238E27FC236}">
                <a16:creationId xmlns:a16="http://schemas.microsoft.com/office/drawing/2014/main" id="{86915D37-36CB-B2D1-320A-07AF3120E5B2}"/>
              </a:ext>
            </a:extLst>
          </p:cNvPr>
          <p:cNvSpPr txBox="1">
            <a:spLocks/>
          </p:cNvSpPr>
          <p:nvPr/>
        </p:nvSpPr>
        <p:spPr>
          <a:xfrm>
            <a:off x="3370579" y="3195487"/>
            <a:ext cx="1858251" cy="177177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５つの項目から症状を選択</a:t>
            </a:r>
          </a:p>
        </p:txBody>
      </p:sp>
    </p:spTree>
    <p:extLst>
      <p:ext uri="{BB962C8B-B14F-4D97-AF65-F5344CB8AC3E}">
        <p14:creationId xmlns:p14="http://schemas.microsoft.com/office/powerpoint/2010/main" val="3929463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 手紙&#10;&#10;自動的に生成された説明">
            <a:extLst>
              <a:ext uri="{FF2B5EF4-FFF2-40B4-BE49-F238E27FC236}">
                <a16:creationId xmlns:a16="http://schemas.microsoft.com/office/drawing/2014/main" id="{2578911F-E76F-9655-6F03-488EFF204E0C}"/>
              </a:ext>
            </a:extLst>
          </p:cNvPr>
          <p:cNvPicPr>
            <a:picLocks noChangeAspect="1"/>
          </p:cNvPicPr>
          <p:nvPr/>
        </p:nvPicPr>
        <p:blipFill>
          <a:blip r:embed="rId4"/>
          <a:stretch>
            <a:fillRect/>
          </a:stretch>
        </p:blipFill>
        <p:spPr>
          <a:xfrm>
            <a:off x="5713009" y="2346432"/>
            <a:ext cx="1993847" cy="4320002"/>
          </a:xfrm>
          <a:prstGeom prst="rect">
            <a:avLst/>
          </a:prstGeom>
          <a:ln>
            <a:solidFill>
              <a:schemeClr val="tx1"/>
            </a:solidFill>
          </a:ln>
        </p:spPr>
      </p:pic>
      <p:pic>
        <p:nvPicPr>
          <p:cNvPr id="3" name="図 2" descr="テキスト&#10;&#10;自動的に生成された説明">
            <a:extLst>
              <a:ext uri="{FF2B5EF4-FFF2-40B4-BE49-F238E27FC236}">
                <a16:creationId xmlns:a16="http://schemas.microsoft.com/office/drawing/2014/main" id="{EEBA3A83-0AF0-98C4-DAB2-864B8224CD43}"/>
              </a:ext>
            </a:extLst>
          </p:cNvPr>
          <p:cNvPicPr>
            <a:picLocks noChangeAspect="1"/>
          </p:cNvPicPr>
          <p:nvPr/>
        </p:nvPicPr>
        <p:blipFill>
          <a:blip r:embed="rId5"/>
          <a:stretch>
            <a:fillRect/>
          </a:stretch>
        </p:blipFill>
        <p:spPr>
          <a:xfrm>
            <a:off x="1427149" y="2358464"/>
            <a:ext cx="1993847" cy="432000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6" name="テキスト ボックス 5">
            <a:extLst>
              <a:ext uri="{FF2B5EF4-FFF2-40B4-BE49-F238E27FC236}">
                <a16:creationId xmlns:a16="http://schemas.microsoft.com/office/drawing/2014/main" id="{FFCFEE28-4ED7-169D-7764-1A9435F93A17}"/>
              </a:ext>
            </a:extLst>
          </p:cNvPr>
          <p:cNvSpPr txBox="1"/>
          <p:nvPr/>
        </p:nvSpPr>
        <p:spPr>
          <a:xfrm>
            <a:off x="3363450" y="2310149"/>
            <a:ext cx="134312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表示例１</a:t>
            </a:r>
          </a:p>
        </p:txBody>
      </p:sp>
      <p:sp>
        <p:nvSpPr>
          <p:cNvPr id="7" name="テキスト ボックス 6">
            <a:extLst>
              <a:ext uri="{FF2B5EF4-FFF2-40B4-BE49-F238E27FC236}">
                <a16:creationId xmlns:a16="http://schemas.microsoft.com/office/drawing/2014/main" id="{409C2B54-C5A1-E223-0F1E-FE5262489E21}"/>
              </a:ext>
            </a:extLst>
          </p:cNvPr>
          <p:cNvSpPr txBox="1"/>
          <p:nvPr/>
        </p:nvSpPr>
        <p:spPr>
          <a:xfrm>
            <a:off x="7646696" y="2310148"/>
            <a:ext cx="134312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表示例２</a:t>
            </a:r>
          </a:p>
        </p:txBody>
      </p:sp>
      <p:sp>
        <p:nvSpPr>
          <p:cNvPr id="2" name="サブタイトル 2">
            <a:extLst>
              <a:ext uri="{FF2B5EF4-FFF2-40B4-BE49-F238E27FC236}">
                <a16:creationId xmlns:a16="http://schemas.microsoft.com/office/drawing/2014/main" id="{4F426C9F-2D4F-032F-839F-5984FFBC3F1D}"/>
              </a:ext>
            </a:extLst>
          </p:cNvPr>
          <p:cNvSpPr txBox="1">
            <a:spLocks/>
          </p:cNvSpPr>
          <p:nvPr/>
        </p:nvSpPr>
        <p:spPr>
          <a:xfrm>
            <a:off x="381649" y="1539516"/>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こちらのアプリでは、該当する症状及び症候を画面上で選択していくと、緊急度に応じた必要な４つの対応が表示されます</a:t>
            </a:r>
          </a:p>
        </p:txBody>
      </p:sp>
      <p:sp>
        <p:nvSpPr>
          <p:cNvPr id="4" name="サブタイトル 2">
            <a:extLst>
              <a:ext uri="{FF2B5EF4-FFF2-40B4-BE49-F238E27FC236}">
                <a16:creationId xmlns:a16="http://schemas.microsoft.com/office/drawing/2014/main" id="{D086A58D-C6B0-D9EE-1C5F-A9AF18EFBA7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Tree>
    <p:extLst>
      <p:ext uri="{BB962C8B-B14F-4D97-AF65-F5344CB8AC3E}">
        <p14:creationId xmlns:p14="http://schemas.microsoft.com/office/powerpoint/2010/main" val="1836706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ホワイトボード&#10;&#10;中程度の精度で自動的に生成された説明">
            <a:extLst>
              <a:ext uri="{FF2B5EF4-FFF2-40B4-BE49-F238E27FC236}">
                <a16:creationId xmlns:a16="http://schemas.microsoft.com/office/drawing/2014/main" id="{C01C4D84-80D9-C19E-56BD-F395D4510D99}"/>
              </a:ext>
            </a:extLst>
          </p:cNvPr>
          <p:cNvPicPr>
            <a:picLocks noChangeAspect="1"/>
          </p:cNvPicPr>
          <p:nvPr/>
        </p:nvPicPr>
        <p:blipFill>
          <a:blip r:embed="rId4"/>
          <a:stretch>
            <a:fillRect/>
          </a:stretch>
        </p:blipFill>
        <p:spPr>
          <a:xfrm>
            <a:off x="5725041" y="2346435"/>
            <a:ext cx="1993846" cy="4320000"/>
          </a:xfrm>
          <a:prstGeom prst="rect">
            <a:avLst/>
          </a:prstGeom>
          <a:ln>
            <a:solidFill>
              <a:schemeClr val="tx1"/>
            </a:solidFill>
          </a:ln>
        </p:spPr>
      </p:pic>
      <p:pic>
        <p:nvPicPr>
          <p:cNvPr id="2" name="図 1" descr="テキスト, 手紙&#10;&#10;自動的に生成された説明">
            <a:extLst>
              <a:ext uri="{FF2B5EF4-FFF2-40B4-BE49-F238E27FC236}">
                <a16:creationId xmlns:a16="http://schemas.microsoft.com/office/drawing/2014/main" id="{16B37D75-0D14-C7B7-4194-09A927D013AD}"/>
              </a:ext>
            </a:extLst>
          </p:cNvPr>
          <p:cNvPicPr>
            <a:picLocks noChangeAspect="1"/>
          </p:cNvPicPr>
          <p:nvPr/>
        </p:nvPicPr>
        <p:blipFill>
          <a:blip r:embed="rId5"/>
          <a:stretch>
            <a:fillRect/>
          </a:stretch>
        </p:blipFill>
        <p:spPr>
          <a:xfrm>
            <a:off x="1427150" y="2358467"/>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3" name="サブタイトル 2">
            <a:extLst>
              <a:ext uri="{FF2B5EF4-FFF2-40B4-BE49-F238E27FC236}">
                <a16:creationId xmlns:a16="http://schemas.microsoft.com/office/drawing/2014/main" id="{F6D7D873-8733-6FCE-8EE2-9B16ADBC3E98}"/>
              </a:ext>
            </a:extLst>
          </p:cNvPr>
          <p:cNvSpPr txBox="1">
            <a:spLocks/>
          </p:cNvSpPr>
          <p:nvPr/>
        </p:nvSpPr>
        <p:spPr>
          <a:xfrm>
            <a:off x="381649" y="1539516"/>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こちらのアプリでは、該当する症状及び症候を画面上で選択していくと、緊急度に応じた必要な４つの対応が表示されます</a:t>
            </a:r>
          </a:p>
        </p:txBody>
      </p:sp>
      <p:sp>
        <p:nvSpPr>
          <p:cNvPr id="5" name="サブタイトル 2">
            <a:extLst>
              <a:ext uri="{FF2B5EF4-FFF2-40B4-BE49-F238E27FC236}">
                <a16:creationId xmlns:a16="http://schemas.microsoft.com/office/drawing/2014/main" id="{1E48D7AC-0C9D-49EF-24C4-8D8B62D87B0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11" name="テキスト ボックス 10">
            <a:extLst>
              <a:ext uri="{FF2B5EF4-FFF2-40B4-BE49-F238E27FC236}">
                <a16:creationId xmlns:a16="http://schemas.microsoft.com/office/drawing/2014/main" id="{730008A4-C7CB-1D91-4B28-5CF28CBE8D2D}"/>
              </a:ext>
            </a:extLst>
          </p:cNvPr>
          <p:cNvSpPr txBox="1"/>
          <p:nvPr/>
        </p:nvSpPr>
        <p:spPr>
          <a:xfrm>
            <a:off x="7646696" y="2310148"/>
            <a:ext cx="134312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表示例</a:t>
            </a: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4</a:t>
            </a:r>
            <a:endPar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A09A59FA-527B-E745-F545-58ED5F0F9408}"/>
              </a:ext>
            </a:extLst>
          </p:cNvPr>
          <p:cNvSpPr txBox="1"/>
          <p:nvPr/>
        </p:nvSpPr>
        <p:spPr>
          <a:xfrm>
            <a:off x="3363450" y="2310149"/>
            <a:ext cx="134312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表示例</a:t>
            </a: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3</a:t>
            </a:r>
            <a:endPar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312804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像のプレビュー">
            <a:extLst>
              <a:ext uri="{FF2B5EF4-FFF2-40B4-BE49-F238E27FC236}">
                <a16:creationId xmlns:a16="http://schemas.microsoft.com/office/drawing/2014/main" id="{5D39B192-F3A2-767A-1868-08C91A822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069" y="2340499"/>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図 1" descr="グラフィカル ユーザー インターフェイス, テキスト, アプリケーション&#10;&#10;自動的に生成された説明">
            <a:extLst>
              <a:ext uri="{FF2B5EF4-FFF2-40B4-BE49-F238E27FC236}">
                <a16:creationId xmlns:a16="http://schemas.microsoft.com/office/drawing/2014/main" id="{7A31DAC0-7FC0-A6DE-7264-0DD7669AFEFB}"/>
              </a:ext>
            </a:extLst>
          </p:cNvPr>
          <p:cNvPicPr>
            <a:picLocks noChangeAspect="1"/>
          </p:cNvPicPr>
          <p:nvPr/>
        </p:nvPicPr>
        <p:blipFill>
          <a:blip r:embed="rId5"/>
          <a:stretch>
            <a:fillRect/>
          </a:stretch>
        </p:blipFill>
        <p:spPr>
          <a:xfrm>
            <a:off x="1423898" y="2358464"/>
            <a:ext cx="1993848"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98544" y="3638614"/>
            <a:ext cx="2221978" cy="72526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E32656C0-9017-CA19-CFF2-5EFDC285C3E3}"/>
              </a:ext>
            </a:extLst>
          </p:cNvPr>
          <p:cNvSpPr/>
          <p:nvPr/>
        </p:nvSpPr>
        <p:spPr>
          <a:xfrm>
            <a:off x="1263318" y="3488317"/>
            <a:ext cx="2334905" cy="2294168"/>
          </a:xfrm>
          <a:prstGeom prst="roundRect">
            <a:avLst>
              <a:gd name="adj" fmla="val 8822"/>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サブタイトル 2">
            <a:extLst>
              <a:ext uri="{FF2B5EF4-FFF2-40B4-BE49-F238E27FC236}">
                <a16:creationId xmlns:a16="http://schemas.microsoft.com/office/drawing/2014/main" id="{6F275542-96CF-D82C-40BE-8A1F7C69D6C6}"/>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6" name="テキスト ボックス 5">
            <a:extLst>
              <a:ext uri="{FF2B5EF4-FFF2-40B4-BE49-F238E27FC236}">
                <a16:creationId xmlns:a16="http://schemas.microsoft.com/office/drawing/2014/main" id="{82CCCC6E-83AD-7FF7-FBAC-1CB8916C8E1C}"/>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CAE984FF-3AF3-176F-1EC6-9A5D5F353674}"/>
              </a:ext>
            </a:extLst>
          </p:cNvPr>
          <p:cNvSpPr txBox="1"/>
          <p:nvPr/>
        </p:nvSpPr>
        <p:spPr>
          <a:xfrm>
            <a:off x="1412436" y="1512998"/>
            <a:ext cx="293842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当てはまる項目を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10" name="テキスト ボックス 9">
            <a:extLst>
              <a:ext uri="{FF2B5EF4-FFF2-40B4-BE49-F238E27FC236}">
                <a16:creationId xmlns:a16="http://schemas.microsoft.com/office/drawing/2014/main" id="{B398273E-32E3-7BA3-9569-38F4036595E8}"/>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77B56C1A-A307-1A58-A279-9FECE9334385}"/>
              </a:ext>
            </a:extLst>
          </p:cNvPr>
          <p:cNvSpPr txBox="1"/>
          <p:nvPr/>
        </p:nvSpPr>
        <p:spPr>
          <a:xfrm>
            <a:off x="5574097" y="1493494"/>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詳細の症状確認画面で</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はい</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いいえ</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を選択します</a:t>
            </a:r>
          </a:p>
        </p:txBody>
      </p:sp>
    </p:spTree>
    <p:extLst>
      <p:ext uri="{BB962C8B-B14F-4D97-AF65-F5344CB8AC3E}">
        <p14:creationId xmlns:p14="http://schemas.microsoft.com/office/powerpoint/2010/main" val="2117481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284565"/>
            <a:ext cx="0" cy="6857280"/>
          </a:xfrm>
          <a:prstGeom prst="line">
            <a:avLst/>
          </a:prstGeom>
        </p:spPr>
        <p:style>
          <a:lnRef idx="1">
            <a:schemeClr val="dk1"/>
          </a:lnRef>
          <a:fillRef idx="0">
            <a:schemeClr val="dk1"/>
          </a:fillRef>
          <a:effectRef idx="0">
            <a:schemeClr val="dk1"/>
          </a:effectRef>
          <a:fontRef idx="minor">
            <a:schemeClr val="tx1"/>
          </a:fontRef>
        </p:style>
      </p:cxnSp>
      <p:grpSp>
        <p:nvGrpSpPr>
          <p:cNvPr id="6" name="グループ化 5">
            <a:extLst>
              <a:ext uri="{FF2B5EF4-FFF2-40B4-BE49-F238E27FC236}">
                <a16:creationId xmlns:a16="http://schemas.microsoft.com/office/drawing/2014/main" id="{DED5145E-75A2-897A-5D40-49DBBF40502E}"/>
              </a:ext>
            </a:extLst>
          </p:cNvPr>
          <p:cNvGrpSpPr/>
          <p:nvPr/>
        </p:nvGrpSpPr>
        <p:grpSpPr>
          <a:xfrm>
            <a:off x="1871664" y="600316"/>
            <a:ext cx="6958068" cy="2092336"/>
            <a:chOff x="1871664" y="449251"/>
            <a:chExt cx="6958068" cy="2092336"/>
          </a:xfrm>
        </p:grpSpPr>
        <p:sp>
          <p:nvSpPr>
            <p:cNvPr id="3" name="正方形/長方形 2">
              <a:extLst>
                <a:ext uri="{FF2B5EF4-FFF2-40B4-BE49-F238E27FC236}">
                  <a16:creationId xmlns:a16="http://schemas.microsoft.com/office/drawing/2014/main" id="{E71F3FF3-9B53-647B-1EFD-9CC13128F77F}"/>
                </a:ext>
              </a:extLst>
            </p:cNvPr>
            <p:cNvSpPr/>
            <p:nvPr/>
          </p:nvSpPr>
          <p:spPr>
            <a:xfrm>
              <a:off x="2600506" y="826683"/>
              <a:ext cx="6229226" cy="1714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救急車の適時・適切な利用の重要性</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全国版救急受診アプリ（Ｑ助）とは</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救急車の適時・適切な利用に関する参考情報</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全国版救急受診アプリ（Ｑ助）の利用手順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5</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924914" y="826682"/>
              <a:ext cx="675592" cy="1714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 </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1-D</a:t>
              </a: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71664" y="449251"/>
              <a:ext cx="6839282" cy="430877"/>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１</a:t>
              </a:r>
              <a:r>
                <a:rPr lang="en-US" altLang="ja-JP" sz="22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全国版救急受診アプリ（Ｑ助）を知りましょう</a:t>
              </a:r>
            </a:p>
          </p:txBody>
        </p:sp>
      </p:grpSp>
      <p:grpSp>
        <p:nvGrpSpPr>
          <p:cNvPr id="11" name="グループ化 10">
            <a:extLst>
              <a:ext uri="{FF2B5EF4-FFF2-40B4-BE49-F238E27FC236}">
                <a16:creationId xmlns:a16="http://schemas.microsoft.com/office/drawing/2014/main" id="{07D1F24B-D04C-5808-A320-6ABBE6CD5D01}"/>
              </a:ext>
            </a:extLst>
          </p:cNvPr>
          <p:cNvGrpSpPr/>
          <p:nvPr/>
        </p:nvGrpSpPr>
        <p:grpSpPr>
          <a:xfrm>
            <a:off x="1871663" y="2776773"/>
            <a:ext cx="7210991" cy="1204863"/>
            <a:chOff x="1871663" y="2866870"/>
            <a:chExt cx="7210991" cy="1204863"/>
          </a:xfrm>
        </p:grpSpPr>
        <p:sp>
          <p:nvSpPr>
            <p:cNvPr id="8" name="正方形/長方形 7">
              <a:extLst>
                <a:ext uri="{FF2B5EF4-FFF2-40B4-BE49-F238E27FC236}">
                  <a16:creationId xmlns:a16="http://schemas.microsoft.com/office/drawing/2014/main" id="{6C3FD12D-39EB-2F72-1C8D-1CFA38B38C68}"/>
                </a:ext>
              </a:extLst>
            </p:cNvPr>
            <p:cNvSpPr/>
            <p:nvPr/>
          </p:nvSpPr>
          <p:spPr>
            <a:xfrm>
              <a:off x="2600506" y="3242517"/>
              <a:ext cx="6229226" cy="829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全国版救急受診アプリ（Ｑ助）のインストール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利用設定のしかた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０</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FE9F183D-098B-AC0E-9781-9E429FA6CF28}"/>
                </a:ext>
              </a:extLst>
            </p:cNvPr>
            <p:cNvSpPr/>
            <p:nvPr/>
          </p:nvSpPr>
          <p:spPr>
            <a:xfrm>
              <a:off x="1924914" y="3240746"/>
              <a:ext cx="675592" cy="830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２</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２</a:t>
              </a:r>
              <a:r>
                <a:rPr lang="en-US" altLang="ja-JP" dirty="0">
                  <a:ln w="0"/>
                  <a:solidFill>
                    <a:schemeClr val="tx1"/>
                  </a:solidFill>
                  <a:latin typeface="BIZ UDPゴシック" panose="020B0400000000000000" pitchFamily="50" charset="-128"/>
                  <a:ea typeface="BIZ UDPゴシック" panose="020B0400000000000000" pitchFamily="50" charset="-128"/>
                </a:rPr>
                <a:t>-B</a:t>
              </a:r>
            </a:p>
          </p:txBody>
        </p:sp>
        <p:sp>
          <p:nvSpPr>
            <p:cNvPr id="10" name="テキスト ボックス 9">
              <a:extLst>
                <a:ext uri="{FF2B5EF4-FFF2-40B4-BE49-F238E27FC236}">
                  <a16:creationId xmlns:a16="http://schemas.microsoft.com/office/drawing/2014/main" id="{E0771BE0-A114-1FE1-D0A4-8B9F5AB7FA0A}"/>
                </a:ext>
              </a:extLst>
            </p:cNvPr>
            <p:cNvSpPr txBox="1"/>
            <p:nvPr/>
          </p:nvSpPr>
          <p:spPr>
            <a:xfrm>
              <a:off x="1871663" y="2866870"/>
              <a:ext cx="7210991" cy="430877"/>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２</a:t>
              </a:r>
              <a:r>
                <a:rPr lang="en-US" altLang="ja-JP" sz="2200" b="1" dirty="0">
                  <a:solidFill>
                    <a:srgbClr val="4472C4"/>
                  </a:solidFill>
                  <a:latin typeface="BIZ UDPゴシック" panose="020B0400000000000000" pitchFamily="50" charset="-128"/>
                  <a:ea typeface="BIZ UDPゴシック" panose="020B0400000000000000" pitchFamily="50" charset="-128"/>
                  <a:cs typeface="Meiryo" charset="-128"/>
                </a:rPr>
                <a:t>.	</a:t>
              </a: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全国版救急受診アプリ（Ｑ助）利用の準備をしましょう</a:t>
              </a:r>
            </a:p>
          </p:txBody>
        </p:sp>
      </p:grpSp>
      <p:grpSp>
        <p:nvGrpSpPr>
          <p:cNvPr id="15" name="グループ化 14">
            <a:extLst>
              <a:ext uri="{FF2B5EF4-FFF2-40B4-BE49-F238E27FC236}">
                <a16:creationId xmlns:a16="http://schemas.microsoft.com/office/drawing/2014/main" id="{23928936-5D30-E90A-7B97-36927C93D3E7}"/>
              </a:ext>
            </a:extLst>
          </p:cNvPr>
          <p:cNvGrpSpPr/>
          <p:nvPr/>
        </p:nvGrpSpPr>
        <p:grpSpPr>
          <a:xfrm>
            <a:off x="1871664" y="4065757"/>
            <a:ext cx="6958068" cy="2046399"/>
            <a:chOff x="1871664" y="4317575"/>
            <a:chExt cx="6958068" cy="2046399"/>
          </a:xfrm>
        </p:grpSpPr>
        <p:sp>
          <p:nvSpPr>
            <p:cNvPr id="12" name="正方形/長方形 11">
              <a:extLst>
                <a:ext uri="{FF2B5EF4-FFF2-40B4-BE49-F238E27FC236}">
                  <a16:creationId xmlns:a16="http://schemas.microsoft.com/office/drawing/2014/main" id="{6822B104-6191-333F-4976-792BF8BF997C}"/>
                </a:ext>
              </a:extLst>
            </p:cNvPr>
            <p:cNvSpPr/>
            <p:nvPr/>
          </p:nvSpPr>
          <p:spPr>
            <a:xfrm>
              <a:off x="2600506" y="4698568"/>
              <a:ext cx="6229226" cy="1665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緊急度判定のしかた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４</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医療機関・受診手段の検索のしかた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６</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sz="1800" dirty="0">
                  <a:solidFill>
                    <a:schemeClr val="tx1"/>
                  </a:solidFill>
                  <a:latin typeface="BIZ UDPゴシック" panose="020B0400000000000000" pitchFamily="50" charset="-128"/>
                  <a:ea typeface="BIZ UDPゴシック" panose="020B0400000000000000" pitchFamily="50" charset="-128"/>
                  <a:cs typeface="Meiryo" charset="-128"/>
                </a:rPr>
                <a:t>急な症状で迷っている場合</a:t>
              </a:r>
              <a:r>
                <a:rPr lang="en-US" altLang="ja-JP" sz="1800" dirty="0">
                  <a:solidFill>
                    <a:schemeClr val="tx1"/>
                  </a:solidFill>
                  <a:latin typeface="BIZ UDPゴシック" panose="020B0400000000000000" pitchFamily="50" charset="-128"/>
                  <a:ea typeface="BIZ UDPゴシック" panose="020B0400000000000000" pitchFamily="50" charset="-128"/>
                  <a:cs typeface="Meiryo" charset="-128"/>
                </a:rPr>
                <a:t>………………………………P3</a:t>
              </a:r>
              <a:r>
                <a:rPr lang="ja-JP" altLang="en-US" sz="1800" dirty="0">
                  <a:solidFill>
                    <a:schemeClr val="tx1"/>
                  </a:solidFill>
                  <a:latin typeface="BIZ UDPゴシック" panose="020B0400000000000000" pitchFamily="50" charset="-128"/>
                  <a:ea typeface="BIZ UDPゴシック" panose="020B0400000000000000" pitchFamily="50" charset="-128"/>
                  <a:cs typeface="Meiryo" charset="-128"/>
                </a:rPr>
                <a:t>２</a:t>
              </a:r>
              <a:endParaRPr lang="en-US" altLang="ja-JP" sz="1800" dirty="0">
                <a:ln w="0"/>
                <a:solidFill>
                  <a:prstClr val="black"/>
                </a:solidFill>
                <a:latin typeface="BIZ UDPゴシック" panose="020B0400000000000000" pitchFamily="50" charset="-128"/>
                <a:ea typeface="BIZ UDPゴシック" panose="020B0400000000000000" pitchFamily="50" charset="-128"/>
                <a:cs typeface="Meiryo" charset="-128"/>
              </a:endParaRP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救急車の呼び方</a:t>
              </a:r>
              <a:r>
                <a:rPr lang="en-US" altLang="ja-JP" dirty="0">
                  <a:ln w="0"/>
                  <a:solidFill>
                    <a:schemeClr val="tx1"/>
                  </a:solidFill>
                  <a:latin typeface="BIZ UDPゴシック" panose="020B0400000000000000" pitchFamily="50" charset="-128"/>
                  <a:ea typeface="BIZ UDPゴシック" panose="020B0400000000000000" pitchFamily="50" charset="-128"/>
                </a:rPr>
                <a:t>……………………………………………P</a:t>
              </a:r>
              <a:r>
                <a:rPr lang="ja-JP" altLang="en-US" dirty="0">
                  <a:ln w="0"/>
                  <a:solidFill>
                    <a:schemeClr val="tx1"/>
                  </a:solidFill>
                  <a:latin typeface="BIZ UDPゴシック" panose="020B0400000000000000" pitchFamily="50" charset="-128"/>
                  <a:ea typeface="BIZ UDPゴシック" panose="020B0400000000000000" pitchFamily="50" charset="-128"/>
                </a:rPr>
                <a:t>３８</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D0D6FD3B-3B2E-176C-B6FC-D739DB5D836A}"/>
                </a:ext>
              </a:extLst>
            </p:cNvPr>
            <p:cNvSpPr/>
            <p:nvPr/>
          </p:nvSpPr>
          <p:spPr>
            <a:xfrm>
              <a:off x="1924914" y="4696797"/>
              <a:ext cx="675592" cy="1667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3-D</a:t>
              </a:r>
            </a:p>
          </p:txBody>
        </p:sp>
        <p:sp>
          <p:nvSpPr>
            <p:cNvPr id="14" name="テキスト ボックス 13">
              <a:extLst>
                <a:ext uri="{FF2B5EF4-FFF2-40B4-BE49-F238E27FC236}">
                  <a16:creationId xmlns:a16="http://schemas.microsoft.com/office/drawing/2014/main" id="{B302CC46-510E-AABC-3E0C-F099530D93D3}"/>
                </a:ext>
              </a:extLst>
            </p:cNvPr>
            <p:cNvSpPr txBox="1"/>
            <p:nvPr/>
          </p:nvSpPr>
          <p:spPr>
            <a:xfrm>
              <a:off x="1871664" y="4317575"/>
              <a:ext cx="6958068" cy="430877"/>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３</a:t>
              </a:r>
              <a:r>
                <a:rPr lang="en-US" altLang="ja-JP" sz="2200" b="1" dirty="0">
                  <a:solidFill>
                    <a:srgbClr val="4472C4"/>
                  </a:solidFill>
                  <a:latin typeface="BIZ UDPゴシック" panose="020B0400000000000000" pitchFamily="50" charset="-128"/>
                  <a:ea typeface="BIZ UDPゴシック" panose="020B0400000000000000" pitchFamily="50" charset="-128"/>
                  <a:cs typeface="Meiryo" charset="-128"/>
                </a:rPr>
                <a:t>.	</a:t>
              </a: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全国版救急受診アプリ（Ｑ助）を利用しましょう</a:t>
              </a:r>
            </a:p>
          </p:txBody>
        </p:sp>
      </p:grpSp>
    </p:spTree>
    <p:extLst>
      <p:ext uri="{BB962C8B-B14F-4D97-AF65-F5344CB8AC3E}">
        <p14:creationId xmlns:p14="http://schemas.microsoft.com/office/powerpoint/2010/main" val="1395399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画像のプレビュー">
            <a:extLst>
              <a:ext uri="{FF2B5EF4-FFF2-40B4-BE49-F238E27FC236}">
                <a16:creationId xmlns:a16="http://schemas.microsoft.com/office/drawing/2014/main" id="{FEEA8FBC-8D67-7A49-BD49-BE6333B705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6771" y="2436201"/>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3404940" y="2940888"/>
            <a:ext cx="2317662" cy="33636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テキスト ボックス 4">
            <a:extLst>
              <a:ext uri="{FF2B5EF4-FFF2-40B4-BE49-F238E27FC236}">
                <a16:creationId xmlns:a16="http://schemas.microsoft.com/office/drawing/2014/main" id="{D34F09D5-7590-1E26-BC08-7288CA7A4186}"/>
              </a:ext>
            </a:extLst>
          </p:cNvPr>
          <p:cNvSpPr txBox="1"/>
          <p:nvPr/>
        </p:nvSpPr>
        <p:spPr>
          <a:xfrm>
            <a:off x="2586320"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416399DF-0773-A2FB-A57F-11BBACAAAB7E}"/>
              </a:ext>
            </a:extLst>
          </p:cNvPr>
          <p:cNvSpPr txBox="1"/>
          <p:nvPr/>
        </p:nvSpPr>
        <p:spPr>
          <a:xfrm>
            <a:off x="3109271" y="1512998"/>
            <a:ext cx="425971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症状を選択する画面が表示された場合、当てはまる症状をダブルタップします</a:t>
            </a:r>
          </a:p>
        </p:txBody>
      </p:sp>
      <p:sp>
        <p:nvSpPr>
          <p:cNvPr id="7" name="サブタイトル 2">
            <a:extLst>
              <a:ext uri="{FF2B5EF4-FFF2-40B4-BE49-F238E27FC236}">
                <a16:creationId xmlns:a16="http://schemas.microsoft.com/office/drawing/2014/main" id="{A267DEB8-5C20-8CEA-1113-6247F8BC3609}"/>
              </a:ext>
            </a:extLst>
          </p:cNvPr>
          <p:cNvSpPr txBox="1">
            <a:spLocks/>
          </p:cNvSpPr>
          <p:nvPr/>
        </p:nvSpPr>
        <p:spPr>
          <a:xfrm>
            <a:off x="284326" y="1032345"/>
            <a:ext cx="858294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Tree>
    <p:extLst>
      <p:ext uri="{BB962C8B-B14F-4D97-AF65-F5344CB8AC3E}">
        <p14:creationId xmlns:p14="http://schemas.microsoft.com/office/powerpoint/2010/main" val="1271186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A0CDC77E-2746-E5A7-9536-BCCF57A94597}"/>
              </a:ext>
            </a:extLst>
          </p:cNvPr>
          <p:cNvPicPr>
            <a:picLocks noChangeAspect="1"/>
          </p:cNvPicPr>
          <p:nvPr/>
        </p:nvPicPr>
        <p:blipFill>
          <a:blip r:embed="rId4"/>
          <a:stretch>
            <a:fillRect/>
          </a:stretch>
        </p:blipFill>
        <p:spPr>
          <a:xfrm>
            <a:off x="3566771" y="2462713"/>
            <a:ext cx="1993848" cy="432000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3404940" y="2940888"/>
            <a:ext cx="2317662" cy="33636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テキスト ボックス 4">
            <a:extLst>
              <a:ext uri="{FF2B5EF4-FFF2-40B4-BE49-F238E27FC236}">
                <a16:creationId xmlns:a16="http://schemas.microsoft.com/office/drawing/2014/main" id="{D34F09D5-7590-1E26-BC08-7288CA7A4186}"/>
              </a:ext>
            </a:extLst>
          </p:cNvPr>
          <p:cNvSpPr txBox="1"/>
          <p:nvPr/>
        </p:nvSpPr>
        <p:spPr>
          <a:xfrm>
            <a:off x="2586320"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416399DF-0773-A2FB-A57F-11BBACAAAB7E}"/>
              </a:ext>
            </a:extLst>
          </p:cNvPr>
          <p:cNvSpPr txBox="1"/>
          <p:nvPr/>
        </p:nvSpPr>
        <p:spPr>
          <a:xfrm>
            <a:off x="3109271" y="1512998"/>
            <a:ext cx="44479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年代を選択する場合、</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大人（</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16</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歳以上）」か「こども</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7" name="サブタイトル 2">
            <a:extLst>
              <a:ext uri="{FF2B5EF4-FFF2-40B4-BE49-F238E27FC236}">
                <a16:creationId xmlns:a16="http://schemas.microsoft.com/office/drawing/2014/main" id="{A267DEB8-5C20-8CEA-1113-6247F8BC3609}"/>
              </a:ext>
            </a:extLst>
          </p:cNvPr>
          <p:cNvSpPr txBox="1">
            <a:spLocks/>
          </p:cNvSpPr>
          <p:nvPr/>
        </p:nvSpPr>
        <p:spPr>
          <a:xfrm>
            <a:off x="284326" y="1032345"/>
            <a:ext cx="858294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Tree>
    <p:extLst>
      <p:ext uri="{BB962C8B-B14F-4D97-AF65-F5344CB8AC3E}">
        <p14:creationId xmlns:p14="http://schemas.microsoft.com/office/powerpoint/2010/main" val="3934873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D3D14CC0-8EDB-476A-308F-4A6AEC621882}"/>
              </a:ext>
            </a:extLst>
          </p:cNvPr>
          <p:cNvPicPr>
            <a:picLocks noChangeAspect="1"/>
          </p:cNvPicPr>
          <p:nvPr/>
        </p:nvPicPr>
        <p:blipFill>
          <a:blip r:embed="rId4"/>
          <a:stretch>
            <a:fillRect/>
          </a:stretch>
        </p:blipFill>
        <p:spPr>
          <a:xfrm>
            <a:off x="5728016" y="2346427"/>
            <a:ext cx="1993848" cy="4320004"/>
          </a:xfrm>
          <a:prstGeom prst="rect">
            <a:avLst/>
          </a:prstGeom>
          <a:ln>
            <a:solidFill>
              <a:schemeClr val="tx1"/>
            </a:solidFill>
          </a:ln>
        </p:spPr>
      </p:pic>
      <p:pic>
        <p:nvPicPr>
          <p:cNvPr id="2" name="図 1" descr="グラフィカル ユーザー インターフェイス, テキスト, アプリケーション&#10;&#10;自動的に生成された説明">
            <a:extLst>
              <a:ext uri="{FF2B5EF4-FFF2-40B4-BE49-F238E27FC236}">
                <a16:creationId xmlns:a16="http://schemas.microsoft.com/office/drawing/2014/main" id="{5E3EBBFE-0427-260B-3B8A-89396E0B8055}"/>
              </a:ext>
            </a:extLst>
          </p:cNvPr>
          <p:cNvPicPr>
            <a:picLocks noChangeAspect="1"/>
          </p:cNvPicPr>
          <p:nvPr/>
        </p:nvPicPr>
        <p:blipFill>
          <a:blip r:embed="rId4"/>
          <a:stretch>
            <a:fillRect/>
          </a:stretch>
        </p:blipFill>
        <p:spPr>
          <a:xfrm>
            <a:off x="1435930" y="2352482"/>
            <a:ext cx="1993848" cy="4320004"/>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724573" y="6128720"/>
            <a:ext cx="940207" cy="28420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E32656C0-9017-CA19-CFF2-5EFDC285C3E3}"/>
              </a:ext>
            </a:extLst>
          </p:cNvPr>
          <p:cNvSpPr/>
          <p:nvPr/>
        </p:nvSpPr>
        <p:spPr>
          <a:xfrm>
            <a:off x="1457179" y="2556087"/>
            <a:ext cx="552095" cy="43977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サブタイトル 2">
            <a:extLst>
              <a:ext uri="{FF2B5EF4-FFF2-40B4-BE49-F238E27FC236}">
                <a16:creationId xmlns:a16="http://schemas.microsoft.com/office/drawing/2014/main" id="{EE6F985F-0117-2B73-3FA8-21C791E1D7B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6" name="テキスト ボックス 5">
            <a:extLst>
              <a:ext uri="{FF2B5EF4-FFF2-40B4-BE49-F238E27FC236}">
                <a16:creationId xmlns:a16="http://schemas.microsoft.com/office/drawing/2014/main" id="{984EA4D8-8783-587F-549C-1C47E0104FB4}"/>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2A266BF6-EAD0-6268-466E-9F97E34E6507}"/>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一つ前の画面に戻りたい場合、 </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前に戻る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10" name="テキスト ボックス 9">
            <a:extLst>
              <a:ext uri="{FF2B5EF4-FFF2-40B4-BE49-F238E27FC236}">
                <a16:creationId xmlns:a16="http://schemas.microsoft.com/office/drawing/2014/main" id="{918E0DC1-3CB9-054A-BCDB-1ECDBA0850B4}"/>
              </a:ext>
            </a:extLst>
          </p:cNvPr>
          <p:cNvSpPr txBox="1"/>
          <p:nvPr/>
        </p:nvSpPr>
        <p:spPr>
          <a:xfrm>
            <a:off x="4904920"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40FA86D0-ED7F-C8CD-95E1-248A80C8C156}"/>
              </a:ext>
            </a:extLst>
          </p:cNvPr>
          <p:cNvSpPr txBox="1"/>
          <p:nvPr/>
        </p:nvSpPr>
        <p:spPr>
          <a:xfrm>
            <a:off x="5358945" y="1493494"/>
            <a:ext cx="39464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はじめからやり直したい場合、 </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はじめに戻る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Tree>
    <p:extLst>
      <p:ext uri="{BB962C8B-B14F-4D97-AF65-F5344CB8AC3E}">
        <p14:creationId xmlns:p14="http://schemas.microsoft.com/office/powerpoint/2010/main" val="2084661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45D2E4E0-2D3F-2838-A8D6-6F9A64B22CA2}"/>
              </a:ext>
            </a:extLst>
          </p:cNvPr>
          <p:cNvPicPr>
            <a:picLocks noChangeAspect="1"/>
          </p:cNvPicPr>
          <p:nvPr/>
        </p:nvPicPr>
        <p:blipFill>
          <a:blip r:embed="rId4"/>
          <a:stretch>
            <a:fillRect/>
          </a:stretch>
        </p:blipFill>
        <p:spPr>
          <a:xfrm>
            <a:off x="1460711" y="2406592"/>
            <a:ext cx="1992414" cy="43168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E32656C0-9017-CA19-CFF2-5EFDC285C3E3}"/>
              </a:ext>
            </a:extLst>
          </p:cNvPr>
          <p:cNvSpPr/>
          <p:nvPr/>
        </p:nvSpPr>
        <p:spPr>
          <a:xfrm>
            <a:off x="1306709" y="5152303"/>
            <a:ext cx="2288817"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pic>
        <p:nvPicPr>
          <p:cNvPr id="7" name="図 6" descr="「電話をかける」「はい」・「いいえ」の選択の画面の画像">
            <a:extLst>
              <a:ext uri="{FF2B5EF4-FFF2-40B4-BE49-F238E27FC236}">
                <a16:creationId xmlns:a16="http://schemas.microsoft.com/office/drawing/2014/main" id="{D2671ACB-CDBB-3074-BB5B-AB925B6BD37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507486" y="3511630"/>
            <a:ext cx="2646138" cy="1139486"/>
          </a:xfrm>
          <a:prstGeom prst="rect">
            <a:avLst/>
          </a:prstGeom>
          <a:ln>
            <a:solidFill>
              <a:schemeClr val="tx1"/>
            </a:solidFill>
          </a:ln>
        </p:spPr>
      </p:pic>
      <p:sp>
        <p:nvSpPr>
          <p:cNvPr id="3" name="テキスト ボックス 2">
            <a:extLst>
              <a:ext uri="{FF2B5EF4-FFF2-40B4-BE49-F238E27FC236}">
                <a16:creationId xmlns:a16="http://schemas.microsoft.com/office/drawing/2014/main" id="{C294BF99-5519-63F3-C0B7-C733B3BD0681}"/>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9E274283-B639-3DC0-4B65-C55BACBB76D7}"/>
              </a:ext>
            </a:extLst>
          </p:cNvPr>
          <p:cNvSpPr txBox="1"/>
          <p:nvPr/>
        </p:nvSpPr>
        <p:spPr>
          <a:xfrm>
            <a:off x="1412435" y="1512998"/>
            <a:ext cx="3348279"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｢119</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番に電話する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12" name="テキスト ボックス 11">
            <a:extLst>
              <a:ext uri="{FF2B5EF4-FFF2-40B4-BE49-F238E27FC236}">
                <a16:creationId xmlns:a16="http://schemas.microsoft.com/office/drawing/2014/main" id="{A0CF79AA-F964-25A2-F66A-AD1F38FC31E4}"/>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23560296-FBBD-9F93-79B9-0D4C38C7A4E3}"/>
              </a:ext>
            </a:extLst>
          </p:cNvPr>
          <p:cNvSpPr txBox="1"/>
          <p:nvPr/>
        </p:nvSpPr>
        <p:spPr>
          <a:xfrm>
            <a:off x="5574097" y="1512998"/>
            <a:ext cx="3536871" cy="755720"/>
          </a:xfrm>
          <a:prstGeom prst="rect">
            <a:avLst/>
          </a:prstGeom>
          <a:noFill/>
        </p:spPr>
        <p:txBody>
          <a:bodyPr wrap="square" rtlCol="0" anchor="ctr">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はい</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ます</a:t>
            </a:r>
          </a:p>
        </p:txBody>
      </p:sp>
      <p:sp>
        <p:nvSpPr>
          <p:cNvPr id="25" name="四角形: 角を丸くする 24">
            <a:extLst>
              <a:ext uri="{FF2B5EF4-FFF2-40B4-BE49-F238E27FC236}">
                <a16:creationId xmlns:a16="http://schemas.microsoft.com/office/drawing/2014/main" id="{D7365B17-7F12-13B0-ED9A-CCE1F236A6F0}"/>
              </a:ext>
            </a:extLst>
          </p:cNvPr>
          <p:cNvSpPr/>
          <p:nvPr/>
        </p:nvSpPr>
        <p:spPr>
          <a:xfrm>
            <a:off x="6754581" y="4067518"/>
            <a:ext cx="1468318" cy="65234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サブタイトル 2">
            <a:extLst>
              <a:ext uri="{FF2B5EF4-FFF2-40B4-BE49-F238E27FC236}">
                <a16:creationId xmlns:a16="http://schemas.microsoft.com/office/drawing/2014/main" id="{FD076DF2-8D18-0599-24CE-0F5E281BFD5E}"/>
              </a:ext>
            </a:extLst>
          </p:cNvPr>
          <p:cNvSpPr txBox="1">
            <a:spLocks/>
          </p:cNvSpPr>
          <p:nvPr/>
        </p:nvSpPr>
        <p:spPr>
          <a:xfrm>
            <a:off x="284326" y="1099580"/>
            <a:ext cx="858294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いますぐ救急車を呼びましょう</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が表示された場合はすぐに</a:t>
            </a:r>
            <a:r>
              <a:rPr lang="en-US" altLang="ja-JP" sz="1800" dirty="0">
                <a:latin typeface="BIZ UDPゴシック" panose="020B0400000000000000" pitchFamily="50" charset="-128"/>
                <a:ea typeface="BIZ UDPゴシック" panose="020B0400000000000000" pitchFamily="50" charset="-128"/>
              </a:rPr>
              <a:t>119</a:t>
            </a:r>
            <a:r>
              <a:rPr lang="ja-JP" altLang="en-US" sz="1800" dirty="0">
                <a:latin typeface="BIZ UDPゴシック" panose="020B0400000000000000" pitchFamily="50" charset="-128"/>
                <a:ea typeface="BIZ UDPゴシック" panose="020B0400000000000000" pitchFamily="50" charset="-128"/>
              </a:rPr>
              <a:t>番に電話しましょう</a:t>
            </a:r>
          </a:p>
        </p:txBody>
      </p:sp>
      <p:sp>
        <p:nvSpPr>
          <p:cNvPr id="2" name="テキスト ボックス 1">
            <a:extLst>
              <a:ext uri="{FF2B5EF4-FFF2-40B4-BE49-F238E27FC236}">
                <a16:creationId xmlns:a16="http://schemas.microsoft.com/office/drawing/2014/main" id="{0C534E76-70C2-5282-47EB-498B757520DD}"/>
              </a:ext>
            </a:extLst>
          </p:cNvPr>
          <p:cNvSpPr txBox="1"/>
          <p:nvPr/>
        </p:nvSpPr>
        <p:spPr>
          <a:xfrm>
            <a:off x="5181045" y="4882548"/>
            <a:ext cx="3536871" cy="1475917"/>
          </a:xfrm>
          <a:prstGeom prst="rect">
            <a:avLst/>
          </a:prstGeom>
          <a:noFill/>
        </p:spPr>
        <p:txBody>
          <a:bodyPr wrap="square" rtlCol="0" anchor="ctr">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はい</a:t>
            </a: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ダブルタップすると</a:t>
            </a:r>
            <a:endParaRPr lang="en-US" altLang="ja-JP"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実際に電話がつながってしまいますので、緊急時以外は絶対にダブルタップしないようにしましょう</a:t>
            </a:r>
            <a:endPar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748096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4" name="字幕 14">
            <a:extLst>
              <a:ext uri="{FF2B5EF4-FFF2-40B4-BE49-F238E27FC236}">
                <a16:creationId xmlns:a16="http://schemas.microsoft.com/office/drawing/2014/main" id="{E924DA48-6A7A-CDFA-1C4B-11B834FDB64E}"/>
              </a:ext>
            </a:extLst>
          </p:cNvPr>
          <p:cNvSpPr txBox="1">
            <a:spLocks/>
          </p:cNvSpPr>
          <p:nvPr/>
        </p:nvSpPr>
        <p:spPr>
          <a:xfrm>
            <a:off x="381649" y="1820673"/>
            <a:ext cx="8380701" cy="197906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342900" indent="-342900">
              <a:lnSpc>
                <a:spcPct val="130000"/>
              </a:lnSpc>
              <a:spcBef>
                <a:spcPts val="0"/>
              </a:spcBef>
              <a:buClr>
                <a:schemeClr val="accent1"/>
              </a:buClr>
              <a:buFont typeface="BIZ UDPゴシック" panose="020B0400000000000000" pitchFamily="50" charset="-128"/>
              <a:buChar char="※"/>
            </a:pPr>
            <a:r>
              <a:rPr lang="ja-JP" altLang="en-US" b="0" dirty="0">
                <a:solidFill>
                  <a:schemeClr val="accent1"/>
                </a:solidFill>
                <a:latin typeface="BIZ UDPゴシック" panose="020B0400000000000000" pitchFamily="50" charset="-128"/>
                <a:ea typeface="BIZ UDPゴシック" panose="020B0400000000000000" pitchFamily="50" charset="-128"/>
              </a:rPr>
              <a:t>音声による通報が困難な場合は、</a:t>
            </a:r>
            <a:r>
              <a:rPr lang="en-US" altLang="ja-JP" b="0" dirty="0">
                <a:solidFill>
                  <a:schemeClr val="accent1"/>
                </a:solidFill>
                <a:latin typeface="BIZ UDPゴシック" panose="020B0400000000000000" pitchFamily="50" charset="-128"/>
                <a:ea typeface="BIZ UDPゴシック" panose="020B0400000000000000" pitchFamily="50" charset="-128"/>
              </a:rPr>
              <a:t>NET119</a:t>
            </a:r>
            <a:r>
              <a:rPr lang="ja-JP" altLang="en-US" b="0" dirty="0">
                <a:solidFill>
                  <a:schemeClr val="accent1"/>
                </a:solidFill>
                <a:latin typeface="BIZ UDPゴシック" panose="020B0400000000000000" pitchFamily="50" charset="-128"/>
                <a:ea typeface="BIZ UDPゴシック" panose="020B0400000000000000" pitchFamily="50" charset="-128"/>
              </a:rPr>
              <a:t>緊急通報システムを利用できます</a:t>
            </a:r>
            <a:endParaRPr lang="en-US" altLang="ja-JP" b="0" dirty="0">
              <a:solidFill>
                <a:schemeClr val="accent1"/>
              </a:solidFill>
              <a:latin typeface="BIZ UDPゴシック" panose="020B0400000000000000" pitchFamily="50" charset="-128"/>
              <a:ea typeface="BIZ UDPゴシック" panose="020B0400000000000000" pitchFamily="50" charset="-128"/>
            </a:endParaRPr>
          </a:p>
          <a:p>
            <a:pPr marL="342900" indent="-342900">
              <a:lnSpc>
                <a:spcPct val="130000"/>
              </a:lnSpc>
              <a:spcBef>
                <a:spcPts val="0"/>
              </a:spcBef>
              <a:buClr>
                <a:schemeClr val="accent1"/>
              </a:buClr>
              <a:buFont typeface="BIZ UDPゴシック" panose="020B0400000000000000" pitchFamily="50" charset="-128"/>
              <a:buChar char="※"/>
            </a:pPr>
            <a:r>
              <a:rPr lang="en-US" altLang="ja-JP" b="0" dirty="0">
                <a:solidFill>
                  <a:schemeClr val="accent1"/>
                </a:solidFill>
                <a:latin typeface="BIZ UDPゴシック" panose="020B0400000000000000" pitchFamily="50" charset="-128"/>
                <a:ea typeface="BIZ UDPゴシック" panose="020B0400000000000000" pitchFamily="50" charset="-128"/>
              </a:rPr>
              <a:t>NET119</a:t>
            </a:r>
            <a:r>
              <a:rPr lang="ja-JP" altLang="en-US" b="0" dirty="0">
                <a:solidFill>
                  <a:schemeClr val="accent1"/>
                </a:solidFill>
                <a:latin typeface="BIZ UDPゴシック" panose="020B0400000000000000" pitchFamily="50" charset="-128"/>
                <a:ea typeface="BIZ UDPゴシック" panose="020B0400000000000000" pitchFamily="50" charset="-128"/>
              </a:rPr>
              <a:t>緊急通報システムの利用にあたっては事前に申請手続きが必要になります</a:t>
            </a:r>
          </a:p>
          <a:p>
            <a:pPr marL="342900" indent="-342900">
              <a:lnSpc>
                <a:spcPct val="130000"/>
              </a:lnSpc>
              <a:spcBef>
                <a:spcPts val="0"/>
              </a:spcBef>
              <a:buClr>
                <a:schemeClr val="accent1"/>
              </a:buClr>
              <a:buFont typeface="BIZ UDPゴシック" panose="020B0400000000000000" pitchFamily="50" charset="-128"/>
              <a:buChar char="※"/>
            </a:pPr>
            <a:endParaRPr lang="en-US" altLang="ja-JP" b="0" dirty="0">
              <a:solidFill>
                <a:schemeClr val="accent1"/>
              </a:solidFill>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9E6C2C06-75F1-6D6E-4AE5-DF6CBE74891C}"/>
              </a:ext>
            </a:extLst>
          </p:cNvPr>
          <p:cNvSpPr txBox="1"/>
          <p:nvPr/>
        </p:nvSpPr>
        <p:spPr>
          <a:xfrm>
            <a:off x="507578" y="4176871"/>
            <a:ext cx="6854035" cy="1343381"/>
          </a:xfrm>
          <a:prstGeom prst="rect">
            <a:avLst/>
          </a:prstGeom>
          <a:noFill/>
        </p:spPr>
        <p:txBody>
          <a:bodyPr wrap="square" lIns="91440" tIns="45720" rIns="91440" bIns="45720" rtlCol="0" anchor="t">
            <a:spAutoFit/>
          </a:bodyPr>
          <a:lstStyle/>
          <a:p>
            <a:pPr>
              <a:lnSpc>
                <a:spcPct val="130000"/>
              </a:lnSpc>
            </a:pPr>
            <a:r>
              <a:rPr lang="en-US" altLang="ja-JP" sz="22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NET</a:t>
            </a:r>
            <a:r>
              <a:rPr lang="ja-JP" altLang="en-US" sz="22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１１９緊急通報システムの概要、導入地域</a:t>
            </a:r>
            <a:endParaRPr lang="en-US" altLang="ja-JP" sz="22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2200" b="0" dirty="0">
                <a:latin typeface="BIZ UDPゴシック" panose="020B0400000000000000" pitchFamily="50" charset="-128"/>
                <a:ea typeface="BIZ UDPゴシック" panose="020B0400000000000000" pitchFamily="50" charset="-128"/>
              </a:rPr>
              <a:t>https://www.fdma.go.jp/mission/enrichment/kyukyumusen_kinkyutuhou/NET119.html</a:t>
            </a:r>
          </a:p>
        </p:txBody>
      </p:sp>
      <p:pic>
        <p:nvPicPr>
          <p:cNvPr id="14" name="Picture 16" descr="Net119緊急通報システムの概要、導入地域を紹介するホームページへ移動するQRコード">
            <a:extLst>
              <a:ext uri="{FF2B5EF4-FFF2-40B4-BE49-F238E27FC236}">
                <a16:creationId xmlns:a16="http://schemas.microsoft.com/office/drawing/2014/main" id="{4C8E1089-A57D-FF8F-74C0-E1DC070112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1614" y="4334766"/>
            <a:ext cx="1185486" cy="1185486"/>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154E5143-2147-FD1E-FC7E-A5D198D233B5}"/>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緊急度判定のしかた</a:t>
            </a:r>
            <a:endParaRPr lang="ja-JP" altLang="en-US" dirty="0"/>
          </a:p>
        </p:txBody>
      </p:sp>
      <p:sp>
        <p:nvSpPr>
          <p:cNvPr id="3" name="サブタイトル 2">
            <a:extLst>
              <a:ext uri="{FF2B5EF4-FFF2-40B4-BE49-F238E27FC236}">
                <a16:creationId xmlns:a16="http://schemas.microsoft.com/office/drawing/2014/main" id="{A53CC00D-290A-E447-DCBE-5ED95DD5FDFB}"/>
              </a:ext>
            </a:extLst>
          </p:cNvPr>
          <p:cNvSpPr txBox="1">
            <a:spLocks/>
          </p:cNvSpPr>
          <p:nvPr/>
        </p:nvSpPr>
        <p:spPr>
          <a:xfrm>
            <a:off x="284326" y="1099580"/>
            <a:ext cx="858294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いますぐ救急車を呼びましょう</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が表示された場合はすぐに</a:t>
            </a:r>
            <a:r>
              <a:rPr lang="en-US" altLang="ja-JP" sz="1800" dirty="0">
                <a:latin typeface="BIZ UDPゴシック" panose="020B0400000000000000" pitchFamily="50" charset="-128"/>
                <a:ea typeface="BIZ UDPゴシック" panose="020B0400000000000000" pitchFamily="50" charset="-128"/>
              </a:rPr>
              <a:t>119</a:t>
            </a:r>
            <a:r>
              <a:rPr lang="ja-JP" altLang="en-US" sz="1800" dirty="0">
                <a:latin typeface="BIZ UDPゴシック" panose="020B0400000000000000" pitchFamily="50" charset="-128"/>
                <a:ea typeface="BIZ UDPゴシック" panose="020B0400000000000000" pitchFamily="50" charset="-128"/>
              </a:rPr>
              <a:t>番に電話しましょう</a:t>
            </a:r>
          </a:p>
        </p:txBody>
      </p:sp>
    </p:spTree>
    <p:extLst>
      <p:ext uri="{BB962C8B-B14F-4D97-AF65-F5344CB8AC3E}">
        <p14:creationId xmlns:p14="http://schemas.microsoft.com/office/powerpoint/2010/main" val="1140082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手紙&#10;&#10;自動的に生成された説明">
            <a:extLst>
              <a:ext uri="{FF2B5EF4-FFF2-40B4-BE49-F238E27FC236}">
                <a16:creationId xmlns:a16="http://schemas.microsoft.com/office/drawing/2014/main" id="{F5C39E6A-A802-AE76-15B2-B27E522307CE}"/>
              </a:ext>
            </a:extLst>
          </p:cNvPr>
          <p:cNvPicPr>
            <a:picLocks noChangeAspect="1"/>
          </p:cNvPicPr>
          <p:nvPr/>
        </p:nvPicPr>
        <p:blipFill>
          <a:blip r:embed="rId4"/>
          <a:stretch>
            <a:fillRect/>
          </a:stretch>
        </p:blipFill>
        <p:spPr>
          <a:xfrm>
            <a:off x="3577812" y="2436201"/>
            <a:ext cx="1988376" cy="430814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3404940" y="2940888"/>
            <a:ext cx="2317662" cy="33636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テキスト ボックス 4">
            <a:extLst>
              <a:ext uri="{FF2B5EF4-FFF2-40B4-BE49-F238E27FC236}">
                <a16:creationId xmlns:a16="http://schemas.microsoft.com/office/drawing/2014/main" id="{D34F09D5-7590-1E26-BC08-7288CA7A4186}"/>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416399DF-0773-A2FB-A57F-11BBACAAAB7E}"/>
              </a:ext>
            </a:extLst>
          </p:cNvPr>
          <p:cNvSpPr txBox="1"/>
          <p:nvPr/>
        </p:nvSpPr>
        <p:spPr>
          <a:xfrm>
            <a:off x="3485788" y="1512998"/>
            <a:ext cx="392566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オペレーターと会話する際は、必要に応じて</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選択した症状</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を確認</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サブタイトル 2">
            <a:extLst>
              <a:ext uri="{FF2B5EF4-FFF2-40B4-BE49-F238E27FC236}">
                <a16:creationId xmlns:a16="http://schemas.microsoft.com/office/drawing/2014/main" id="{A267DEB8-5C20-8CEA-1113-6247F8BC3609}"/>
              </a:ext>
            </a:extLst>
          </p:cNvPr>
          <p:cNvSpPr txBox="1">
            <a:spLocks/>
          </p:cNvSpPr>
          <p:nvPr/>
        </p:nvSpPr>
        <p:spPr>
          <a:xfrm>
            <a:off x="284326" y="1099580"/>
            <a:ext cx="858294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いますぐ救急車を呼びましょう</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が表示された場合はすぐに</a:t>
            </a:r>
            <a:r>
              <a:rPr lang="en-US" altLang="ja-JP" sz="1800" dirty="0">
                <a:latin typeface="BIZ UDPゴシック" panose="020B0400000000000000" pitchFamily="50" charset="-128"/>
                <a:ea typeface="BIZ UDPゴシック" panose="020B0400000000000000" pitchFamily="50" charset="-128"/>
              </a:rPr>
              <a:t>119</a:t>
            </a:r>
            <a:r>
              <a:rPr lang="ja-JP" altLang="en-US" sz="1800" dirty="0">
                <a:latin typeface="BIZ UDPゴシック" panose="020B0400000000000000" pitchFamily="50" charset="-128"/>
                <a:ea typeface="BIZ UDPゴシック" panose="020B0400000000000000" pitchFamily="50" charset="-128"/>
              </a:rPr>
              <a:t>番に電話しましょう</a:t>
            </a:r>
          </a:p>
        </p:txBody>
      </p:sp>
    </p:spTree>
    <p:extLst>
      <p:ext uri="{BB962C8B-B14F-4D97-AF65-F5344CB8AC3E}">
        <p14:creationId xmlns:p14="http://schemas.microsoft.com/office/powerpoint/2010/main" val="1199346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手紙&#10;&#10;自動的に生成された説明">
            <a:extLst>
              <a:ext uri="{FF2B5EF4-FFF2-40B4-BE49-F238E27FC236}">
                <a16:creationId xmlns:a16="http://schemas.microsoft.com/office/drawing/2014/main" id="{DA41FDFE-683E-E0DA-6FF8-9C1033681A59}"/>
              </a:ext>
            </a:extLst>
          </p:cNvPr>
          <p:cNvPicPr>
            <a:picLocks noChangeAspect="1"/>
          </p:cNvPicPr>
          <p:nvPr/>
        </p:nvPicPr>
        <p:blipFill>
          <a:blip r:embed="rId4"/>
          <a:stretch>
            <a:fillRect/>
          </a:stretch>
        </p:blipFill>
        <p:spPr>
          <a:xfrm>
            <a:off x="5717401" y="2351374"/>
            <a:ext cx="1993846" cy="4320000"/>
          </a:xfrm>
          <a:prstGeom prst="rect">
            <a:avLst/>
          </a:prstGeom>
          <a:ln>
            <a:solidFill>
              <a:schemeClr val="tx1"/>
            </a:solidFill>
          </a:ln>
        </p:spPr>
      </p:pic>
      <p:pic>
        <p:nvPicPr>
          <p:cNvPr id="2" name="図 1" descr="テキスト, 手紙&#10;&#10;自動的に生成された説明">
            <a:extLst>
              <a:ext uri="{FF2B5EF4-FFF2-40B4-BE49-F238E27FC236}">
                <a16:creationId xmlns:a16="http://schemas.microsoft.com/office/drawing/2014/main" id="{32E22370-B664-26A5-B0F3-2BE1A671E36C}"/>
              </a:ext>
            </a:extLst>
          </p:cNvPr>
          <p:cNvPicPr>
            <a:picLocks noChangeAspect="1"/>
          </p:cNvPicPr>
          <p:nvPr/>
        </p:nvPicPr>
        <p:blipFill>
          <a:blip r:embed="rId5"/>
          <a:stretch>
            <a:fillRect/>
          </a:stretch>
        </p:blipFill>
        <p:spPr>
          <a:xfrm>
            <a:off x="1423248" y="2358464"/>
            <a:ext cx="1995147" cy="432281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42814" y="2843903"/>
            <a:ext cx="2127512" cy="33881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矢印: 下 4">
            <a:extLst>
              <a:ext uri="{FF2B5EF4-FFF2-40B4-BE49-F238E27FC236}">
                <a16:creationId xmlns:a16="http://schemas.microsoft.com/office/drawing/2014/main" id="{E602F9E4-C97D-36B8-F89B-9412786E7E2F}"/>
              </a:ext>
            </a:extLst>
          </p:cNvPr>
          <p:cNvSpPr/>
          <p:nvPr/>
        </p:nvSpPr>
        <p:spPr>
          <a:xfrm rot="10800000">
            <a:off x="2065221" y="3671764"/>
            <a:ext cx="711200" cy="1900850"/>
          </a:xfrm>
          <a:prstGeom prst="downArrow">
            <a:avLst/>
          </a:prstGeom>
          <a:solidFill>
            <a:srgbClr val="FFFFFF">
              <a:alpha val="80000"/>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サブタイトル 2">
            <a:extLst>
              <a:ext uri="{FF2B5EF4-FFF2-40B4-BE49-F238E27FC236}">
                <a16:creationId xmlns:a16="http://schemas.microsoft.com/office/drawing/2014/main" id="{1A54C45B-84B4-E858-807A-DA6327BCECEF}"/>
              </a:ext>
            </a:extLst>
          </p:cNvPr>
          <p:cNvSpPr txBox="1">
            <a:spLocks/>
          </p:cNvSpPr>
          <p:nvPr/>
        </p:nvSpPr>
        <p:spPr>
          <a:xfrm>
            <a:off x="284325" y="979260"/>
            <a:ext cx="877545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できるだけ早めに医療機関を受診しましょう</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が表示された場合は</a:t>
            </a:r>
            <a:r>
              <a:rPr lang="en-US" altLang="ja-JP" sz="1800" dirty="0">
                <a:latin typeface="BIZ UDPゴシック" panose="020B0400000000000000" pitchFamily="50" charset="-128"/>
                <a:ea typeface="BIZ UDPゴシック" panose="020B0400000000000000" pitchFamily="50" charset="-128"/>
              </a:rPr>
              <a:t>2</a:t>
            </a:r>
            <a:r>
              <a:rPr lang="ja-JP" altLang="en-US" sz="1800" dirty="0">
                <a:latin typeface="BIZ UDPゴシック" panose="020B0400000000000000" pitchFamily="50" charset="-128"/>
                <a:ea typeface="BIZ UDPゴシック" panose="020B0400000000000000" pitchFamily="50" charset="-128"/>
              </a:rPr>
              <a:t>時間をめやすに受診しましょう</a:t>
            </a:r>
          </a:p>
        </p:txBody>
      </p:sp>
      <p:sp>
        <p:nvSpPr>
          <p:cNvPr id="7" name="テキスト ボックス 6">
            <a:extLst>
              <a:ext uri="{FF2B5EF4-FFF2-40B4-BE49-F238E27FC236}">
                <a16:creationId xmlns:a16="http://schemas.microsoft.com/office/drawing/2014/main" id="{35AA9039-F817-F53D-8C2F-91E1D3A89CD5}"/>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1F0C1555-7DF4-62EF-8327-46FFFC638171}"/>
              </a:ext>
            </a:extLst>
          </p:cNvPr>
          <p:cNvSpPr txBox="1"/>
          <p:nvPr/>
        </p:nvSpPr>
        <p:spPr>
          <a:xfrm>
            <a:off x="1412435" y="1512998"/>
            <a:ext cx="334827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画面を下から上にスクロール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p>
        </p:txBody>
      </p:sp>
      <p:sp>
        <p:nvSpPr>
          <p:cNvPr id="16" name="テキスト ボックス 15">
            <a:extLst>
              <a:ext uri="{FF2B5EF4-FFF2-40B4-BE49-F238E27FC236}">
                <a16:creationId xmlns:a16="http://schemas.microsoft.com/office/drawing/2014/main" id="{708A3196-ED21-D6AC-3460-D7D061CB4FE7}"/>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3F884ED8-2C85-F84A-1789-9885650B4C83}"/>
              </a:ext>
            </a:extLst>
          </p:cNvPr>
          <p:cNvSpPr txBox="1"/>
          <p:nvPr/>
        </p:nvSpPr>
        <p:spPr>
          <a:xfrm>
            <a:off x="5574097" y="1512998"/>
            <a:ext cx="3536871"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選択した症状</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や</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受診科目の参考</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も参考にしてください</a:t>
            </a:r>
          </a:p>
        </p:txBody>
      </p:sp>
    </p:spTree>
    <p:extLst>
      <p:ext uri="{BB962C8B-B14F-4D97-AF65-F5344CB8AC3E}">
        <p14:creationId xmlns:p14="http://schemas.microsoft.com/office/powerpoint/2010/main" val="3057679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テキスト, 手紙&#10;&#10;自動的に生成された説明">
            <a:extLst>
              <a:ext uri="{FF2B5EF4-FFF2-40B4-BE49-F238E27FC236}">
                <a16:creationId xmlns:a16="http://schemas.microsoft.com/office/drawing/2014/main" id="{7A06AF04-1C7F-5100-D3C4-27024E169DB6}"/>
              </a:ext>
            </a:extLst>
          </p:cNvPr>
          <p:cNvPicPr>
            <a:picLocks noChangeAspect="1"/>
          </p:cNvPicPr>
          <p:nvPr/>
        </p:nvPicPr>
        <p:blipFill>
          <a:blip r:embed="rId4"/>
          <a:stretch>
            <a:fillRect/>
          </a:stretch>
        </p:blipFill>
        <p:spPr>
          <a:xfrm>
            <a:off x="5715417" y="2349250"/>
            <a:ext cx="1993846" cy="4320000"/>
          </a:xfrm>
          <a:prstGeom prst="rect">
            <a:avLst/>
          </a:prstGeom>
          <a:ln>
            <a:solidFill>
              <a:schemeClr val="tx1"/>
            </a:solidFill>
          </a:ln>
        </p:spPr>
      </p:pic>
      <p:pic>
        <p:nvPicPr>
          <p:cNvPr id="7" name="図 6" descr="テキスト, 手紙&#10;&#10;自動的に生成された説明">
            <a:extLst>
              <a:ext uri="{FF2B5EF4-FFF2-40B4-BE49-F238E27FC236}">
                <a16:creationId xmlns:a16="http://schemas.microsoft.com/office/drawing/2014/main" id="{91808245-D371-E5A6-0095-C511AE840864}"/>
              </a:ext>
            </a:extLst>
          </p:cNvPr>
          <p:cNvPicPr>
            <a:picLocks noChangeAspect="1"/>
          </p:cNvPicPr>
          <p:nvPr/>
        </p:nvPicPr>
        <p:blipFill>
          <a:blip r:embed="rId5"/>
          <a:stretch>
            <a:fillRect/>
          </a:stretch>
        </p:blipFill>
        <p:spPr>
          <a:xfrm>
            <a:off x="1423247" y="2365214"/>
            <a:ext cx="1992031" cy="431606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4" name="テキスト ボックス 3">
            <a:extLst>
              <a:ext uri="{FF2B5EF4-FFF2-40B4-BE49-F238E27FC236}">
                <a16:creationId xmlns:a16="http://schemas.microsoft.com/office/drawing/2014/main" id="{8C590739-722D-4E72-72D2-3CD14F9DCC2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837D6E43-384D-F6F6-D997-AD7A9291CD12}"/>
              </a:ext>
            </a:extLst>
          </p:cNvPr>
          <p:cNvSpPr txBox="1"/>
          <p:nvPr/>
        </p:nvSpPr>
        <p:spPr>
          <a:xfrm>
            <a:off x="1412435" y="1512998"/>
            <a:ext cx="334827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16" name="テキスト ボックス 15">
            <a:extLst>
              <a:ext uri="{FF2B5EF4-FFF2-40B4-BE49-F238E27FC236}">
                <a16:creationId xmlns:a16="http://schemas.microsoft.com/office/drawing/2014/main" id="{79F1ADA8-C8E2-44B2-8E40-C92CBD8FAC0B}"/>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54873E62-9554-4B06-2F64-7DD570915E47}"/>
              </a:ext>
            </a:extLst>
          </p:cNvPr>
          <p:cNvSpPr txBox="1"/>
          <p:nvPr/>
        </p:nvSpPr>
        <p:spPr>
          <a:xfrm>
            <a:off x="5574097" y="1512998"/>
            <a:ext cx="3536871"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選択した症状</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や</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受診科目の参考</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も参考にしてください</a:t>
            </a:r>
          </a:p>
        </p:txBody>
      </p:sp>
      <p:sp>
        <p:nvSpPr>
          <p:cNvPr id="19" name="四角形: 角を丸くする 18">
            <a:extLst>
              <a:ext uri="{FF2B5EF4-FFF2-40B4-BE49-F238E27FC236}">
                <a16:creationId xmlns:a16="http://schemas.microsoft.com/office/drawing/2014/main" id="{60C6DCD1-42AD-D281-9004-6B2DE38C9260}"/>
              </a:ext>
            </a:extLst>
          </p:cNvPr>
          <p:cNvSpPr/>
          <p:nvPr/>
        </p:nvSpPr>
        <p:spPr>
          <a:xfrm>
            <a:off x="5654847" y="2831871"/>
            <a:ext cx="2127512" cy="33881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矢印: 下 24">
            <a:extLst>
              <a:ext uri="{FF2B5EF4-FFF2-40B4-BE49-F238E27FC236}">
                <a16:creationId xmlns:a16="http://schemas.microsoft.com/office/drawing/2014/main" id="{594756AE-BC93-99AE-B115-234BFA891884}"/>
              </a:ext>
            </a:extLst>
          </p:cNvPr>
          <p:cNvSpPr/>
          <p:nvPr/>
        </p:nvSpPr>
        <p:spPr>
          <a:xfrm rot="10800000">
            <a:off x="2065221" y="3671764"/>
            <a:ext cx="711200" cy="1900850"/>
          </a:xfrm>
          <a:prstGeom prst="downArrow">
            <a:avLst/>
          </a:prstGeom>
          <a:solidFill>
            <a:srgbClr val="FFFFFF">
              <a:alpha val="80000"/>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サブタイトル 2">
            <a:extLst>
              <a:ext uri="{FF2B5EF4-FFF2-40B4-BE49-F238E27FC236}">
                <a16:creationId xmlns:a16="http://schemas.microsoft.com/office/drawing/2014/main" id="{1D250306-A48F-C41C-FD2E-5A43CD0A3F3F}"/>
              </a:ext>
            </a:extLst>
          </p:cNvPr>
          <p:cNvSpPr txBox="1">
            <a:spLocks/>
          </p:cNvSpPr>
          <p:nvPr/>
        </p:nvSpPr>
        <p:spPr>
          <a:xfrm>
            <a:off x="284325" y="979260"/>
            <a:ext cx="877545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00" dirty="0">
                <a:latin typeface="BIZ UDPゴシック" panose="020B0400000000000000" pitchFamily="50" charset="-128"/>
                <a:ea typeface="BIZ UDPゴシック" panose="020B0400000000000000" pitchFamily="50" charset="-128"/>
              </a:rPr>
              <a:t>「緊急ではありませんが医療機関を受診しましょう」が表示された場合は、夜間でしたら翌日の診察でもかまいません</a:t>
            </a:r>
          </a:p>
        </p:txBody>
      </p:sp>
    </p:spTree>
    <p:extLst>
      <p:ext uri="{BB962C8B-B14F-4D97-AF65-F5344CB8AC3E}">
        <p14:creationId xmlns:p14="http://schemas.microsoft.com/office/powerpoint/2010/main" val="1374744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3E3B1C1C-0211-E86F-404E-ADD0EBEFC410}"/>
              </a:ext>
            </a:extLst>
          </p:cNvPr>
          <p:cNvPicPr>
            <a:picLocks noChangeAspect="1"/>
          </p:cNvPicPr>
          <p:nvPr/>
        </p:nvPicPr>
        <p:blipFill>
          <a:blip r:embed="rId4"/>
          <a:stretch>
            <a:fillRect/>
          </a:stretch>
        </p:blipFill>
        <p:spPr>
          <a:xfrm>
            <a:off x="1424615" y="2358464"/>
            <a:ext cx="1992414" cy="4316897"/>
          </a:xfrm>
          <a:prstGeom prst="rect">
            <a:avLst/>
          </a:prstGeom>
          <a:ln>
            <a:solidFill>
              <a:schemeClr val="tx1"/>
            </a:solidFill>
          </a:ln>
        </p:spPr>
      </p:pic>
      <p:pic>
        <p:nvPicPr>
          <p:cNvPr id="4" name="図 3" descr="テキスト&#10;&#10;自動的に生成された説明">
            <a:extLst>
              <a:ext uri="{FF2B5EF4-FFF2-40B4-BE49-F238E27FC236}">
                <a16:creationId xmlns:a16="http://schemas.microsoft.com/office/drawing/2014/main" id="{BD304113-E302-2074-C717-185138045AB0}"/>
              </a:ext>
            </a:extLst>
          </p:cNvPr>
          <p:cNvPicPr>
            <a:picLocks noChangeAspect="1"/>
          </p:cNvPicPr>
          <p:nvPr/>
        </p:nvPicPr>
        <p:blipFill>
          <a:blip r:embed="rId5"/>
          <a:stretch>
            <a:fillRect/>
          </a:stretch>
        </p:blipFill>
        <p:spPr>
          <a:xfrm>
            <a:off x="5724036" y="2340209"/>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2" name="サブタイトル 2">
            <a:extLst>
              <a:ext uri="{FF2B5EF4-FFF2-40B4-BE49-F238E27FC236}">
                <a16:creationId xmlns:a16="http://schemas.microsoft.com/office/drawing/2014/main" id="{062E9120-E329-158E-0869-E6F63531396B}"/>
              </a:ext>
            </a:extLst>
          </p:cNvPr>
          <p:cNvSpPr txBox="1">
            <a:spLocks/>
          </p:cNvSpPr>
          <p:nvPr/>
        </p:nvSpPr>
        <p:spPr>
          <a:xfrm>
            <a:off x="284325" y="1099580"/>
            <a:ext cx="877545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医療機関・受診手段の検索方法です</a:t>
            </a:r>
          </a:p>
        </p:txBody>
      </p:sp>
      <p:sp>
        <p:nvSpPr>
          <p:cNvPr id="5" name="テキスト ボックス 4">
            <a:extLst>
              <a:ext uri="{FF2B5EF4-FFF2-40B4-BE49-F238E27FC236}">
                <a16:creationId xmlns:a16="http://schemas.microsoft.com/office/drawing/2014/main" id="{2D23422F-49F3-9054-44CE-A4C077FC8B7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169E163F-2B45-9886-4197-171F70607135}"/>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結果の画面を下から上に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7" name="テキスト ボックス 6">
            <a:extLst>
              <a:ext uri="{FF2B5EF4-FFF2-40B4-BE49-F238E27FC236}">
                <a16:creationId xmlns:a16="http://schemas.microsoft.com/office/drawing/2014/main" id="{CAA0775D-1CCB-C843-735C-7141FE44824A}"/>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106B80F-84B6-EB34-C4C3-963A9429237C}"/>
              </a:ext>
            </a:extLst>
          </p:cNvPr>
          <p:cNvSpPr txBox="1"/>
          <p:nvPr/>
        </p:nvSpPr>
        <p:spPr>
          <a:xfrm>
            <a:off x="5574097" y="1512998"/>
            <a:ext cx="3536871"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医療情報ネット</a:t>
            </a:r>
            <a:r>
              <a:rPr lang="en-US" altLang="ja-JP"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全国タクシー</a:t>
            </a:r>
            <a:r>
              <a:rPr lang="ja-JP" altLang="en-US" sz="1800" dirty="0">
                <a:solidFill>
                  <a:prstClr val="black"/>
                </a:solidFill>
                <a:latin typeface="BIZ UDPゴシック" panose="020B0400000000000000" pitchFamily="50" charset="-128"/>
                <a:ea typeface="BIZ UDPゴシック" panose="020B0400000000000000" pitchFamily="50" charset="-128"/>
              </a:rPr>
              <a:t>ガイドに関するページが表示されます</a:t>
            </a:r>
          </a:p>
        </p:txBody>
      </p:sp>
      <p:sp>
        <p:nvSpPr>
          <p:cNvPr id="12" name="テキスト ボックス 11">
            <a:extLst>
              <a:ext uri="{FF2B5EF4-FFF2-40B4-BE49-F238E27FC236}">
                <a16:creationId xmlns:a16="http://schemas.microsoft.com/office/drawing/2014/main" id="{224D7A93-8122-899D-AED0-1B460266A6A2}"/>
              </a:ext>
            </a:extLst>
          </p:cNvPr>
          <p:cNvSpPr txBox="1"/>
          <p:nvPr/>
        </p:nvSpPr>
        <p:spPr>
          <a:xfrm>
            <a:off x="3411376" y="4760228"/>
            <a:ext cx="2288817" cy="1115818"/>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※p26</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①、</a:t>
            </a: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p27</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①の結果の画面でも同様です</a:t>
            </a:r>
          </a:p>
        </p:txBody>
      </p:sp>
      <p:sp>
        <p:nvSpPr>
          <p:cNvPr id="14" name="矢印: 下 13">
            <a:extLst>
              <a:ext uri="{FF2B5EF4-FFF2-40B4-BE49-F238E27FC236}">
                <a16:creationId xmlns:a16="http://schemas.microsoft.com/office/drawing/2014/main" id="{84CF2383-060B-93C5-A136-A77192D4079B}"/>
              </a:ext>
            </a:extLst>
          </p:cNvPr>
          <p:cNvSpPr/>
          <p:nvPr/>
        </p:nvSpPr>
        <p:spPr>
          <a:xfrm rot="10800000">
            <a:off x="2065221" y="3671764"/>
            <a:ext cx="711200" cy="1900850"/>
          </a:xfrm>
          <a:prstGeom prst="downArrow">
            <a:avLst/>
          </a:prstGeom>
          <a:solidFill>
            <a:srgbClr val="FFFFFF">
              <a:alpha val="80000"/>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5425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テキスト&#10;&#10;自動的に生成された説明">
            <a:extLst>
              <a:ext uri="{FF2B5EF4-FFF2-40B4-BE49-F238E27FC236}">
                <a16:creationId xmlns:a16="http://schemas.microsoft.com/office/drawing/2014/main" id="{2990B074-1E4D-7C3D-49DC-4616D9EF1EB2}"/>
              </a:ext>
            </a:extLst>
          </p:cNvPr>
          <p:cNvPicPr>
            <a:picLocks noChangeAspect="1"/>
          </p:cNvPicPr>
          <p:nvPr/>
        </p:nvPicPr>
        <p:blipFill>
          <a:blip r:embed="rId4"/>
          <a:stretch>
            <a:fillRect/>
          </a:stretch>
        </p:blipFill>
        <p:spPr>
          <a:xfrm>
            <a:off x="1427932" y="2352241"/>
            <a:ext cx="1993847" cy="4320000"/>
          </a:xfrm>
          <a:prstGeom prst="rect">
            <a:avLst/>
          </a:prstGeom>
          <a:ln>
            <a:solidFill>
              <a:schemeClr val="tx1"/>
            </a:solidFill>
          </a:ln>
        </p:spPr>
      </p:pic>
      <p:pic>
        <p:nvPicPr>
          <p:cNvPr id="4" name="図 3" descr="テキスト&#10;&#10;自動的に生成された説明">
            <a:extLst>
              <a:ext uri="{FF2B5EF4-FFF2-40B4-BE49-F238E27FC236}">
                <a16:creationId xmlns:a16="http://schemas.microsoft.com/office/drawing/2014/main" id="{BD304113-E302-2074-C717-185138045AB0}"/>
              </a:ext>
            </a:extLst>
          </p:cNvPr>
          <p:cNvPicPr>
            <a:picLocks noChangeAspect="1"/>
          </p:cNvPicPr>
          <p:nvPr/>
        </p:nvPicPr>
        <p:blipFill>
          <a:blip r:embed="rId4"/>
          <a:stretch>
            <a:fillRect/>
          </a:stretch>
        </p:blipFill>
        <p:spPr>
          <a:xfrm>
            <a:off x="5724036" y="2340209"/>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16" name="四角形: 角を丸くする 15">
            <a:extLst>
              <a:ext uri="{FF2B5EF4-FFF2-40B4-BE49-F238E27FC236}">
                <a16:creationId xmlns:a16="http://schemas.microsoft.com/office/drawing/2014/main" id="{21B22AB2-4E3A-2805-9BAB-FF4CA35B501B}"/>
              </a:ext>
            </a:extLst>
          </p:cNvPr>
          <p:cNvSpPr/>
          <p:nvPr/>
        </p:nvSpPr>
        <p:spPr>
          <a:xfrm>
            <a:off x="1332006" y="3997211"/>
            <a:ext cx="2167823" cy="3954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062E9120-E329-158E-0869-E6F63531396B}"/>
              </a:ext>
            </a:extLst>
          </p:cNvPr>
          <p:cNvSpPr txBox="1">
            <a:spLocks/>
          </p:cNvSpPr>
          <p:nvPr/>
        </p:nvSpPr>
        <p:spPr>
          <a:xfrm>
            <a:off x="284325" y="1099580"/>
            <a:ext cx="877545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医療機関・受診手段の検索方法です</a:t>
            </a:r>
          </a:p>
        </p:txBody>
      </p:sp>
      <p:sp>
        <p:nvSpPr>
          <p:cNvPr id="5" name="テキスト ボックス 4">
            <a:extLst>
              <a:ext uri="{FF2B5EF4-FFF2-40B4-BE49-F238E27FC236}">
                <a16:creationId xmlns:a16="http://schemas.microsoft.com/office/drawing/2014/main" id="{2D23422F-49F3-9054-44CE-A4C077FC8B72}"/>
              </a:ext>
            </a:extLst>
          </p:cNvPr>
          <p:cNvSpPr txBox="1"/>
          <p:nvPr/>
        </p:nvSpPr>
        <p:spPr>
          <a:xfrm>
            <a:off x="113622"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169E163F-2B45-9886-4197-171F70607135}"/>
              </a:ext>
            </a:extLst>
          </p:cNvPr>
          <p:cNvSpPr txBox="1"/>
          <p:nvPr/>
        </p:nvSpPr>
        <p:spPr>
          <a:xfrm>
            <a:off x="636573" y="1512998"/>
            <a:ext cx="4311601"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診療科目・日・時間等を検索する場合、</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医療情報ネットへ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7" name="テキスト ボックス 6">
            <a:extLst>
              <a:ext uri="{FF2B5EF4-FFF2-40B4-BE49-F238E27FC236}">
                <a16:creationId xmlns:a16="http://schemas.microsoft.com/office/drawing/2014/main" id="{CAA0775D-1CCB-C843-735C-7141FE44824A}"/>
              </a:ext>
            </a:extLst>
          </p:cNvPr>
          <p:cNvSpPr txBox="1"/>
          <p:nvPr/>
        </p:nvSpPr>
        <p:spPr>
          <a:xfrm>
            <a:off x="4929774"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106B80F-84B6-EB34-C4C3-963A9429237C}"/>
              </a:ext>
            </a:extLst>
          </p:cNvPr>
          <p:cNvSpPr txBox="1"/>
          <p:nvPr/>
        </p:nvSpPr>
        <p:spPr>
          <a:xfrm>
            <a:off x="5397246" y="1512998"/>
            <a:ext cx="3906079"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タクシーを利用する場合、 </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全国タクシーガイドへ</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19" name="四角形: 角を丸くする 18">
            <a:extLst>
              <a:ext uri="{FF2B5EF4-FFF2-40B4-BE49-F238E27FC236}">
                <a16:creationId xmlns:a16="http://schemas.microsoft.com/office/drawing/2014/main" id="{15546A61-DC72-C51C-06A0-5A61828DA9DA}"/>
              </a:ext>
            </a:extLst>
          </p:cNvPr>
          <p:cNvSpPr/>
          <p:nvPr/>
        </p:nvSpPr>
        <p:spPr>
          <a:xfrm>
            <a:off x="5633178" y="5734356"/>
            <a:ext cx="2167823" cy="3954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D23AAB59-CDAB-4C0F-E148-1E79DB9134E3}"/>
              </a:ext>
            </a:extLst>
          </p:cNvPr>
          <p:cNvSpPr txBox="1"/>
          <p:nvPr/>
        </p:nvSpPr>
        <p:spPr>
          <a:xfrm>
            <a:off x="3411376" y="4428510"/>
            <a:ext cx="228881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※p30</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へ</a:t>
            </a:r>
            <a:endPar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9F8BD70A-54F4-973D-74D5-B678CE63A754}"/>
              </a:ext>
            </a:extLst>
          </p:cNvPr>
          <p:cNvSpPr txBox="1"/>
          <p:nvPr/>
        </p:nvSpPr>
        <p:spPr>
          <a:xfrm>
            <a:off x="7689369" y="6053752"/>
            <a:ext cx="1421599"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※p32</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へ</a:t>
            </a:r>
            <a:endPar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44765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全国版救急受診アプリ（Ｑ助）を知りましょう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3279023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21D5937B-596E-A271-BD45-521349D4C8B3}"/>
              </a:ext>
            </a:extLst>
          </p:cNvPr>
          <p:cNvPicPr>
            <a:picLocks noChangeAspect="1"/>
          </p:cNvPicPr>
          <p:nvPr/>
        </p:nvPicPr>
        <p:blipFill>
          <a:blip r:embed="rId4"/>
          <a:stretch>
            <a:fillRect/>
          </a:stretch>
        </p:blipFill>
        <p:spPr>
          <a:xfrm>
            <a:off x="5724037" y="2358464"/>
            <a:ext cx="1993846" cy="4320000"/>
          </a:xfrm>
          <a:prstGeom prst="rect">
            <a:avLst/>
          </a:prstGeom>
          <a:ln>
            <a:solidFill>
              <a:schemeClr val="tx1"/>
            </a:solidFill>
          </a:ln>
        </p:spPr>
      </p:pic>
      <p:pic>
        <p:nvPicPr>
          <p:cNvPr id="4" name="図 3" descr="文字の書かれた紙&#10;&#10;自動的に生成された説明">
            <a:extLst>
              <a:ext uri="{FF2B5EF4-FFF2-40B4-BE49-F238E27FC236}">
                <a16:creationId xmlns:a16="http://schemas.microsoft.com/office/drawing/2014/main" id="{DEC1DE6A-B356-2A07-2C51-2E480F19F6E8}"/>
              </a:ext>
            </a:extLst>
          </p:cNvPr>
          <p:cNvPicPr>
            <a:picLocks noChangeAspect="1"/>
          </p:cNvPicPr>
          <p:nvPr/>
        </p:nvPicPr>
        <p:blipFill>
          <a:blip r:embed="rId5"/>
          <a:stretch>
            <a:fillRect/>
          </a:stretch>
        </p:blipFill>
        <p:spPr>
          <a:xfrm>
            <a:off x="1424467" y="2358464"/>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医療情報ネットから医療機関を検索します</a:t>
            </a:r>
          </a:p>
        </p:txBody>
      </p:sp>
      <p:cxnSp>
        <p:nvCxnSpPr>
          <p:cNvPr id="6" name="直線矢印コネクタ 5">
            <a:extLst>
              <a:ext uri="{FF2B5EF4-FFF2-40B4-BE49-F238E27FC236}">
                <a16:creationId xmlns:a16="http://schemas.microsoft.com/office/drawing/2014/main" id="{619AD7A2-4340-87C5-F83D-FE1D213A240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86A36B2-81AB-9EC7-42CB-01996AFE06EF}"/>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8" name="テキスト ボックス 7">
            <a:extLst>
              <a:ext uri="{FF2B5EF4-FFF2-40B4-BE49-F238E27FC236}">
                <a16:creationId xmlns:a16="http://schemas.microsoft.com/office/drawing/2014/main" id="{90759779-5A59-BFE5-7A9C-C4E3B26E57A4}"/>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「医療情報ネット」を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11" name="テキスト ボックス 10">
            <a:extLst>
              <a:ext uri="{FF2B5EF4-FFF2-40B4-BE49-F238E27FC236}">
                <a16:creationId xmlns:a16="http://schemas.microsoft.com/office/drawing/2014/main" id="{EE285635-9269-CB4E-2ED7-47D49309688B}"/>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373E3251-3A92-8D4B-C1BA-4AE718B70210}"/>
              </a:ext>
            </a:extLst>
          </p:cNvPr>
          <p:cNvSpPr txBox="1"/>
          <p:nvPr/>
        </p:nvSpPr>
        <p:spPr>
          <a:xfrm>
            <a:off x="5574097" y="1512998"/>
            <a:ext cx="3536871"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検索したい市区町村を入力します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D4CBFB30-B7AF-C539-3DE0-AC6A90555588}"/>
              </a:ext>
            </a:extLst>
          </p:cNvPr>
          <p:cNvSpPr/>
          <p:nvPr/>
        </p:nvSpPr>
        <p:spPr>
          <a:xfrm>
            <a:off x="1539190" y="4222558"/>
            <a:ext cx="1802198" cy="9882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C9E25399-E254-D65F-6392-29382882AB07}"/>
              </a:ext>
            </a:extLst>
          </p:cNvPr>
          <p:cNvSpPr/>
          <p:nvPr/>
        </p:nvSpPr>
        <p:spPr>
          <a:xfrm>
            <a:off x="5819861" y="4234591"/>
            <a:ext cx="1278771" cy="39756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81211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5F9E65C9-8E23-F956-33AC-C5DD53E4AB36}"/>
              </a:ext>
            </a:extLst>
          </p:cNvPr>
          <p:cNvPicPr>
            <a:picLocks noChangeAspect="1"/>
          </p:cNvPicPr>
          <p:nvPr/>
        </p:nvPicPr>
        <p:blipFill>
          <a:blip r:embed="rId4"/>
          <a:stretch>
            <a:fillRect/>
          </a:stretch>
        </p:blipFill>
        <p:spPr>
          <a:xfrm>
            <a:off x="3568755" y="24119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「検索」をダブルタップします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5" name="四角形: 角を丸くする 4">
            <a:extLst>
              <a:ext uri="{FF2B5EF4-FFF2-40B4-BE49-F238E27FC236}">
                <a16:creationId xmlns:a16="http://schemas.microsoft.com/office/drawing/2014/main" id="{D4CBFB30-B7AF-C539-3DE0-AC6A90555588}"/>
              </a:ext>
            </a:extLst>
          </p:cNvPr>
          <p:cNvSpPr/>
          <p:nvPr/>
        </p:nvSpPr>
        <p:spPr>
          <a:xfrm>
            <a:off x="4848724" y="4300801"/>
            <a:ext cx="590945" cy="41948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6" name="Picture 25" descr="「医療情報ネット」のホームページへつながるQRコード">
            <a:extLst>
              <a:ext uri="{FF2B5EF4-FFF2-40B4-BE49-F238E27FC236}">
                <a16:creationId xmlns:a16="http://schemas.microsoft.com/office/drawing/2014/main" id="{AB57677E-68AB-D9AF-E120-D21A5E06FC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8925" y="5582005"/>
            <a:ext cx="975210" cy="97521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BE778350-0082-A485-03DB-219FFA546462}"/>
              </a:ext>
            </a:extLst>
          </p:cNvPr>
          <p:cNvSpPr txBox="1"/>
          <p:nvPr/>
        </p:nvSpPr>
        <p:spPr>
          <a:xfrm>
            <a:off x="5701310" y="3412722"/>
            <a:ext cx="3268089" cy="2196114"/>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＜参考＞</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厚生労働省 医療情報ネット </a:t>
            </a:r>
          </a:p>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https://www.mhlw.go.jp/stf/seisakunitsuite/bunya/kenkou_iryou/iryou/teikyouseido/index.html</a:t>
            </a:r>
          </a:p>
        </p:txBody>
      </p:sp>
      <p:sp>
        <p:nvSpPr>
          <p:cNvPr id="2" name="サブタイトル 2">
            <a:extLst>
              <a:ext uri="{FF2B5EF4-FFF2-40B4-BE49-F238E27FC236}">
                <a16:creationId xmlns:a16="http://schemas.microsoft.com/office/drawing/2014/main" id="{66918CE3-A012-554D-515F-A71BB882DFF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医療情報ネットから医療機関を検索します</a:t>
            </a:r>
          </a:p>
        </p:txBody>
      </p:sp>
      <p:sp>
        <p:nvSpPr>
          <p:cNvPr id="4" name="テキスト ボックス 3">
            <a:extLst>
              <a:ext uri="{FF2B5EF4-FFF2-40B4-BE49-F238E27FC236}">
                <a16:creationId xmlns:a16="http://schemas.microsoft.com/office/drawing/2014/main" id="{D071D840-FBCF-D166-DF14-F044CF505196}"/>
              </a:ext>
            </a:extLst>
          </p:cNvPr>
          <p:cNvSpPr txBox="1"/>
          <p:nvPr/>
        </p:nvSpPr>
        <p:spPr>
          <a:xfrm>
            <a:off x="5701310" y="2348915"/>
            <a:ext cx="2963718"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以降、ページの案内に沿って操作をします</a:t>
            </a:r>
          </a:p>
        </p:txBody>
      </p:sp>
    </p:spTree>
    <p:extLst>
      <p:ext uri="{BB962C8B-B14F-4D97-AF65-F5344CB8AC3E}">
        <p14:creationId xmlns:p14="http://schemas.microsoft.com/office/powerpoint/2010/main" val="3866642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Web サイト&#10;&#10;自動的に生成された説明">
            <a:extLst>
              <a:ext uri="{FF2B5EF4-FFF2-40B4-BE49-F238E27FC236}">
                <a16:creationId xmlns:a16="http://schemas.microsoft.com/office/drawing/2014/main" id="{51159FE1-E5D8-117C-B386-4CEC1933AA30}"/>
              </a:ext>
            </a:extLst>
          </p:cNvPr>
          <p:cNvPicPr>
            <a:picLocks noChangeAspect="1"/>
          </p:cNvPicPr>
          <p:nvPr/>
        </p:nvPicPr>
        <p:blipFill>
          <a:blip r:embed="rId4"/>
          <a:stretch>
            <a:fillRect/>
          </a:stretch>
        </p:blipFill>
        <p:spPr>
          <a:xfrm>
            <a:off x="5721523" y="2358464"/>
            <a:ext cx="1993846" cy="4320000"/>
          </a:xfrm>
          <a:prstGeom prst="rect">
            <a:avLst/>
          </a:prstGeom>
          <a:ln>
            <a:solidFill>
              <a:schemeClr val="tx1"/>
            </a:solidFill>
          </a:ln>
        </p:spPr>
      </p:pic>
      <p:pic>
        <p:nvPicPr>
          <p:cNvPr id="1028" name="Picture 4" descr="画像のプレビュー">
            <a:extLst>
              <a:ext uri="{FF2B5EF4-FFF2-40B4-BE49-F238E27FC236}">
                <a16:creationId xmlns:a16="http://schemas.microsoft.com/office/drawing/2014/main" id="{7CAA00B0-6DB1-4948-9CC2-3DCD96AE5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291" y="2358464"/>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全国タクシーガイドから受診手段を検索します</a:t>
            </a:r>
          </a:p>
        </p:txBody>
      </p:sp>
      <p:sp>
        <p:nvSpPr>
          <p:cNvPr id="5" name="四角形: 角を丸くする 4">
            <a:extLst>
              <a:ext uri="{FF2B5EF4-FFF2-40B4-BE49-F238E27FC236}">
                <a16:creationId xmlns:a16="http://schemas.microsoft.com/office/drawing/2014/main" id="{D4CBFB30-B7AF-C539-3DE0-AC6A90555588}"/>
              </a:ext>
            </a:extLst>
          </p:cNvPr>
          <p:cNvSpPr/>
          <p:nvPr/>
        </p:nvSpPr>
        <p:spPr>
          <a:xfrm>
            <a:off x="5726346" y="4024355"/>
            <a:ext cx="998422" cy="9882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7" name="直線矢印コネクタ 6">
            <a:extLst>
              <a:ext uri="{FF2B5EF4-FFF2-40B4-BE49-F238E27FC236}">
                <a16:creationId xmlns:a16="http://schemas.microsoft.com/office/drawing/2014/main" id="{143457DA-6AB7-8B5E-5635-F46EE91D90AD}"/>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D8A04330-2304-6527-19C7-742C2EA8947D}"/>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7A9FCB46-621D-0CC3-27DA-6A7D83F22A22}"/>
              </a:ext>
            </a:extLst>
          </p:cNvPr>
          <p:cNvSpPr txBox="1"/>
          <p:nvPr/>
        </p:nvSpPr>
        <p:spPr>
          <a:xfrm>
            <a:off x="1412435" y="1512998"/>
            <a:ext cx="3977712"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画面を下から上にスクロールします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FDE6C884-3D49-AB88-7BEF-004CB707DDB6}"/>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15D01DE4-C400-89A9-F6B6-EB4A2D453C0C}"/>
              </a:ext>
            </a:extLst>
          </p:cNvPr>
          <p:cNvSpPr txBox="1"/>
          <p:nvPr/>
        </p:nvSpPr>
        <p:spPr>
          <a:xfrm>
            <a:off x="5574097" y="1530759"/>
            <a:ext cx="3536871" cy="755720"/>
          </a:xfrm>
          <a:prstGeom prst="rect">
            <a:avLst/>
          </a:prstGeom>
          <a:noFill/>
        </p:spPr>
        <p:txBody>
          <a:bodyPr wrap="square" rtlCol="0" anchor="ctr">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救急・救援タクシー</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3" name="矢印: 下 22">
            <a:extLst>
              <a:ext uri="{FF2B5EF4-FFF2-40B4-BE49-F238E27FC236}">
                <a16:creationId xmlns:a16="http://schemas.microsoft.com/office/drawing/2014/main" id="{9C79ADFB-C5AF-53B5-EE7F-7159CC83B466}"/>
              </a:ext>
            </a:extLst>
          </p:cNvPr>
          <p:cNvSpPr/>
          <p:nvPr/>
        </p:nvSpPr>
        <p:spPr>
          <a:xfrm rot="10800000">
            <a:off x="2065221" y="3671764"/>
            <a:ext cx="711200" cy="1900850"/>
          </a:xfrm>
          <a:prstGeom prst="downArrow">
            <a:avLst/>
          </a:prstGeom>
          <a:solidFill>
            <a:srgbClr val="FFFFFF">
              <a:alpha val="80000"/>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78157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1A4653FD-7D05-8D98-2461-47CD8BEC9BC5}"/>
              </a:ext>
            </a:extLst>
          </p:cNvPr>
          <p:cNvPicPr>
            <a:picLocks noChangeAspect="1"/>
          </p:cNvPicPr>
          <p:nvPr/>
        </p:nvPicPr>
        <p:blipFill>
          <a:blip r:embed="rId4"/>
          <a:stretch>
            <a:fillRect/>
          </a:stretch>
        </p:blipFill>
        <p:spPr>
          <a:xfrm>
            <a:off x="3568755" y="24119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6" y="1512998"/>
            <a:ext cx="3804699"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検索したい都道府県を</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5" name="四角形: 角を丸くする 4">
            <a:extLst>
              <a:ext uri="{FF2B5EF4-FFF2-40B4-BE49-F238E27FC236}">
                <a16:creationId xmlns:a16="http://schemas.microsoft.com/office/drawing/2014/main" id="{D4CBFB30-B7AF-C539-3DE0-AC6A90555588}"/>
              </a:ext>
            </a:extLst>
          </p:cNvPr>
          <p:cNvSpPr/>
          <p:nvPr/>
        </p:nvSpPr>
        <p:spPr>
          <a:xfrm>
            <a:off x="3573577" y="4609070"/>
            <a:ext cx="1989023" cy="32127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19656F0C-E50B-B18C-E141-14129527F6C8}"/>
              </a:ext>
            </a:extLst>
          </p:cNvPr>
          <p:cNvSpPr txBox="1"/>
          <p:nvPr/>
        </p:nvSpPr>
        <p:spPr>
          <a:xfrm>
            <a:off x="116548" y="3842220"/>
            <a:ext cx="3397337" cy="1836015"/>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電話の音声利用が難しい方は、電話リレーサービスを利用することも可能です</a:t>
            </a:r>
            <a:endPar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電話を利用する場合、通話料がかかります</a:t>
            </a:r>
          </a:p>
        </p:txBody>
      </p:sp>
      <p:pic>
        <p:nvPicPr>
          <p:cNvPr id="8" name="Picture 14" descr="「全国タクシーガイド」のホームページへつながるQRコード">
            <a:extLst>
              <a:ext uri="{FF2B5EF4-FFF2-40B4-BE49-F238E27FC236}">
                <a16:creationId xmlns:a16="http://schemas.microsoft.com/office/drawing/2014/main" id="{96B3BA1F-B54E-BEA6-DC98-E430A8E7D0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303" y="3532884"/>
            <a:ext cx="890364" cy="890364"/>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A6586013-C050-C9EE-5649-1B754D0275B8}"/>
              </a:ext>
            </a:extLst>
          </p:cNvPr>
          <p:cNvSpPr txBox="1"/>
          <p:nvPr/>
        </p:nvSpPr>
        <p:spPr>
          <a:xfrm>
            <a:off x="5672341" y="4391848"/>
            <a:ext cx="358126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＜参考＞全国タクシーガイド </a:t>
            </a:r>
          </a:p>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http://www.taxi-guide.jp/</a:t>
            </a:r>
          </a:p>
        </p:txBody>
      </p:sp>
      <p:sp>
        <p:nvSpPr>
          <p:cNvPr id="2" name="サブタイトル 2">
            <a:extLst>
              <a:ext uri="{FF2B5EF4-FFF2-40B4-BE49-F238E27FC236}">
                <a16:creationId xmlns:a16="http://schemas.microsoft.com/office/drawing/2014/main" id="{24953DCC-8198-EF7C-9206-4F72AE9DD21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全国タクシーガイドから受診手段を検索します</a:t>
            </a:r>
          </a:p>
        </p:txBody>
      </p:sp>
      <p:sp>
        <p:nvSpPr>
          <p:cNvPr id="3" name="テキスト ボックス 2">
            <a:extLst>
              <a:ext uri="{FF2B5EF4-FFF2-40B4-BE49-F238E27FC236}">
                <a16:creationId xmlns:a16="http://schemas.microsoft.com/office/drawing/2014/main" id="{FF073BAE-2CCF-E2E3-3D0B-CC5FC30088FE}"/>
              </a:ext>
            </a:extLst>
          </p:cNvPr>
          <p:cNvSpPr txBox="1"/>
          <p:nvPr/>
        </p:nvSpPr>
        <p:spPr>
          <a:xfrm>
            <a:off x="5701310" y="2348915"/>
            <a:ext cx="2963718"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以降、ページの案内に沿って操作をします</a:t>
            </a:r>
          </a:p>
        </p:txBody>
      </p:sp>
    </p:spTree>
    <p:extLst>
      <p:ext uri="{BB962C8B-B14F-4D97-AF65-F5344CB8AC3E}">
        <p14:creationId xmlns:p14="http://schemas.microsoft.com/office/powerpoint/2010/main" val="2278347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31" name="サブタイトル 2">
            <a:extLst>
              <a:ext uri="{FF2B5EF4-FFF2-40B4-BE49-F238E27FC236}">
                <a16:creationId xmlns:a16="http://schemas.microsoft.com/office/drawing/2014/main" id="{1AB27FF1-5993-B111-FA3B-E02C0AA50B49}"/>
              </a:ext>
            </a:extLst>
          </p:cNvPr>
          <p:cNvSpPr txBox="1">
            <a:spLocks/>
          </p:cNvSpPr>
          <p:nvPr/>
        </p:nvSpPr>
        <p:spPr>
          <a:xfrm>
            <a:off x="317794" y="1531563"/>
            <a:ext cx="8508412" cy="1229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急なケガや病気をしたとき、救急車を呼んだが方がいいか、</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今すぐに病院に行った方がいいかなど、判断に迷うことがあると思います。</a:t>
            </a: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そんなとき、専門家からアドバイスを受けることができる電話相談窓口が</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solidFill>
                  <a:schemeClr val="accent1"/>
                </a:solidFill>
                <a:latin typeface="BIZ UDPゴシック" panose="020B0400000000000000" pitchFamily="50" charset="-128"/>
                <a:ea typeface="BIZ UDPゴシック" panose="020B0400000000000000" pitchFamily="50" charset="-128"/>
              </a:rPr>
              <a:t>救急安心センター事業（♯</a:t>
            </a:r>
            <a:r>
              <a:rPr lang="en-US" altLang="ja-JP" sz="1800" dirty="0">
                <a:solidFill>
                  <a:schemeClr val="accent1"/>
                </a:solidFill>
                <a:latin typeface="BIZ UDPゴシック" panose="020B0400000000000000" pitchFamily="50" charset="-128"/>
                <a:ea typeface="BIZ UDPゴシック" panose="020B0400000000000000" pitchFamily="50" charset="-128"/>
              </a:rPr>
              <a:t>7119</a:t>
            </a:r>
            <a:r>
              <a:rPr lang="ja-JP" altLang="en-US" sz="1800" dirty="0">
                <a:solidFill>
                  <a:schemeClr val="accent1"/>
                </a:solidFill>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です。</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endParaRPr lang="ja-JP" altLang="en-US" sz="5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救急安心センター事業（♯</a:t>
            </a:r>
            <a:r>
              <a:rPr lang="en-US" altLang="ja-JP" sz="1800" dirty="0">
                <a:latin typeface="BIZ UDPゴシック" panose="020B0400000000000000" pitchFamily="50" charset="-128"/>
                <a:ea typeface="BIZ UDPゴシック" panose="020B0400000000000000" pitchFamily="50" charset="-128"/>
              </a:rPr>
              <a:t>7119</a:t>
            </a:r>
            <a:r>
              <a:rPr lang="ja-JP" altLang="en-US" sz="1800" dirty="0">
                <a:latin typeface="BIZ UDPゴシック" panose="020B0400000000000000" pitchFamily="50" charset="-128"/>
                <a:ea typeface="BIZ UDPゴシック" panose="020B0400000000000000" pitchFamily="50" charset="-128"/>
              </a:rPr>
              <a:t>）に寄せられた相談は、電話口で医師、看護師、</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相談員がお話を伺い、病気やケガの症状を把握して、救急車を呼んだ方がいいか、</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急いで病院を受診した方がいいか、受診できる医療機関はどこか等を案内します。</a:t>
            </a:r>
            <a:endParaRPr lang="en-US" altLang="ja-JP" sz="1800" dirty="0">
              <a:latin typeface="BIZ UDPゴシック" panose="020B0400000000000000" pitchFamily="50" charset="-128"/>
              <a:ea typeface="BIZ UDPゴシック" panose="020B0400000000000000" pitchFamily="50" charset="-128"/>
            </a:endParaRPr>
          </a:p>
        </p:txBody>
      </p:sp>
      <p:sp>
        <p:nvSpPr>
          <p:cNvPr id="32" name="楕円 31">
            <a:extLst>
              <a:ext uri="{FF2B5EF4-FFF2-40B4-BE49-F238E27FC236}">
                <a16:creationId xmlns:a16="http://schemas.microsoft.com/office/drawing/2014/main" id="{9D32DDF4-8C5F-5B01-F4BB-61273C6037B1}"/>
              </a:ext>
            </a:extLst>
          </p:cNvPr>
          <p:cNvSpPr/>
          <p:nvPr/>
        </p:nvSpPr>
        <p:spPr>
          <a:xfrm>
            <a:off x="345414" y="4274288"/>
            <a:ext cx="2727395" cy="350873"/>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i="0" dirty="0">
                <a:solidFill>
                  <a:srgbClr val="1D1D1D"/>
                </a:solidFill>
                <a:effectLst/>
                <a:latin typeface="BIZ UDPゴシック" panose="020B0400000000000000" pitchFamily="50" charset="-128"/>
                <a:ea typeface="BIZ UDPゴシック" panose="020B0400000000000000" pitchFamily="50" charset="-128"/>
              </a:rPr>
              <a:t>こんなときに♯</a:t>
            </a:r>
            <a:r>
              <a:rPr lang="en-US" altLang="ja-JP" sz="1400" i="0" dirty="0">
                <a:solidFill>
                  <a:srgbClr val="1D1D1D"/>
                </a:solidFill>
                <a:effectLst/>
                <a:latin typeface="BIZ UDPゴシック" panose="020B0400000000000000" pitchFamily="50" charset="-128"/>
                <a:ea typeface="BIZ UDPゴシック" panose="020B0400000000000000" pitchFamily="50" charset="-128"/>
              </a:rPr>
              <a:t>7119</a:t>
            </a:r>
          </a:p>
        </p:txBody>
      </p:sp>
      <p:sp>
        <p:nvSpPr>
          <p:cNvPr id="33" name="四角形: 角を丸くする 32">
            <a:extLst>
              <a:ext uri="{FF2B5EF4-FFF2-40B4-BE49-F238E27FC236}">
                <a16:creationId xmlns:a16="http://schemas.microsoft.com/office/drawing/2014/main" id="{FA9C6351-0077-F194-56F5-FAC868E11468}"/>
              </a:ext>
            </a:extLst>
          </p:cNvPr>
          <p:cNvSpPr/>
          <p:nvPr/>
        </p:nvSpPr>
        <p:spPr>
          <a:xfrm>
            <a:off x="345414" y="5326911"/>
            <a:ext cx="8480792" cy="1140759"/>
          </a:xfrm>
          <a:prstGeom prst="roundRect">
            <a:avLst>
              <a:gd name="adj" fmla="val 7985"/>
            </a:avLst>
          </a:prstGeom>
          <a:noFill/>
          <a:ln w="28575">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BIZ UDPゴシック" panose="020B0400000000000000" pitchFamily="50" charset="-128"/>
                <a:ea typeface="BIZ UDPゴシック" panose="020B0400000000000000" pitchFamily="50" charset="-128"/>
              </a:rPr>
              <a:t>　▶　　こんな症状で救急車を呼んでいいのかな</a:t>
            </a:r>
            <a:r>
              <a:rPr lang="en-US" altLang="ja-JP" sz="1600" dirty="0">
                <a:solidFill>
                  <a:schemeClr val="tx1"/>
                </a:solidFill>
                <a:latin typeface="BIZ UDPゴシック" panose="020B0400000000000000" pitchFamily="50" charset="-128"/>
                <a:ea typeface="BIZ UDPゴシック" panose="020B0400000000000000" pitchFamily="50" charset="-128"/>
              </a:rPr>
              <a:t>...</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　▶　　具合が悪いけどすぐに病院に行った方がいいかな</a:t>
            </a:r>
            <a:r>
              <a:rPr lang="en-US" altLang="ja-JP" sz="16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　　手遅れになったらどうしよう</a:t>
            </a:r>
            <a:r>
              <a:rPr lang="en-US" altLang="ja-JP" sz="1600" dirty="0">
                <a:solidFill>
                  <a:schemeClr val="tx1"/>
                </a:solidFill>
                <a:latin typeface="BIZ UDPゴシック" panose="020B0400000000000000" pitchFamily="50" charset="-128"/>
                <a:ea typeface="BIZ UDPゴシック" panose="020B0400000000000000" pitchFamily="50" charset="-128"/>
              </a:rPr>
              <a:t>...</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　▶　　近所の目が気になるから、救急車を呼ぶのは控えよう</a:t>
            </a:r>
            <a:r>
              <a:rPr kumimoji="1" lang="en-US" altLang="ja-JP" sz="1600"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34" name="四角形: 角を丸くする 33">
            <a:extLst>
              <a:ext uri="{FF2B5EF4-FFF2-40B4-BE49-F238E27FC236}">
                <a16:creationId xmlns:a16="http://schemas.microsoft.com/office/drawing/2014/main" id="{BF575123-2680-8857-DBAF-23903EDF4E59}"/>
              </a:ext>
            </a:extLst>
          </p:cNvPr>
          <p:cNvSpPr/>
          <p:nvPr/>
        </p:nvSpPr>
        <p:spPr>
          <a:xfrm>
            <a:off x="345414" y="4625161"/>
            <a:ext cx="8209518" cy="669337"/>
          </a:xfrm>
          <a:prstGeom prst="roundRect">
            <a:avLst>
              <a:gd name="adj" fmla="val 7985"/>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pPr>
            <a:r>
              <a:rPr lang="ja-JP" altLang="en-US" sz="1600" dirty="0">
                <a:solidFill>
                  <a:schemeClr val="tx1"/>
                </a:solidFill>
                <a:latin typeface="BIZ UDPゴシック" panose="020B0400000000000000" pitchFamily="50" charset="-128"/>
                <a:ea typeface="BIZ UDPゴシック" panose="020B0400000000000000" pitchFamily="50" charset="-128"/>
              </a:rPr>
              <a:t>「すぐに病院に行った方がよいか」や「救急車を呼ぶべきか」、悩んだりためらわれた時は、救急安心センター事業（♯</a:t>
            </a:r>
            <a:r>
              <a:rPr lang="en-US" altLang="ja-JP" sz="1600" dirty="0">
                <a:solidFill>
                  <a:schemeClr val="tx1"/>
                </a:solidFill>
                <a:latin typeface="BIZ UDPゴシック" panose="020B0400000000000000" pitchFamily="50" charset="-128"/>
                <a:ea typeface="BIZ UDPゴシック" panose="020B0400000000000000" pitchFamily="50" charset="-128"/>
              </a:rPr>
              <a:t>7119</a:t>
            </a:r>
            <a:r>
              <a:rPr lang="ja-JP" altLang="en-US" sz="1600" dirty="0">
                <a:solidFill>
                  <a:schemeClr val="tx1"/>
                </a:solidFill>
                <a:latin typeface="BIZ UDPゴシック" panose="020B0400000000000000" pitchFamily="50" charset="-128"/>
                <a:ea typeface="BIZ UDPゴシック" panose="020B0400000000000000" pitchFamily="50" charset="-128"/>
              </a:rPr>
              <a:t>）に電話してください　　</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35" name="サブタイトル 2">
            <a:extLst>
              <a:ext uri="{FF2B5EF4-FFF2-40B4-BE49-F238E27FC236}">
                <a16:creationId xmlns:a16="http://schemas.microsoft.com/office/drawing/2014/main" id="{FA16DAC8-3301-9283-E692-9932011D14D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救急安心センター（＃</a:t>
            </a:r>
            <a:r>
              <a:rPr lang="en-US" altLang="ja-JP" sz="2200" dirty="0">
                <a:latin typeface="BIZ UDPゴシック" panose="020B0400000000000000" pitchFamily="50" charset="-128"/>
                <a:ea typeface="BIZ UDPゴシック" panose="020B0400000000000000" pitchFamily="50" charset="-128"/>
              </a:rPr>
              <a:t>7119</a:t>
            </a:r>
            <a:r>
              <a:rPr lang="ja-JP" altLang="en-US" sz="2200" dirty="0">
                <a:latin typeface="BIZ UDPゴシック" panose="020B0400000000000000" pitchFamily="50" charset="-128"/>
                <a:ea typeface="BIZ UDPゴシック" panose="020B0400000000000000" pitchFamily="50" charset="-128"/>
              </a:rPr>
              <a:t>）とは？</a:t>
            </a:r>
          </a:p>
        </p:txBody>
      </p:sp>
    </p:spTree>
    <p:extLst>
      <p:ext uri="{BB962C8B-B14F-4D97-AF65-F5344CB8AC3E}">
        <p14:creationId xmlns:p14="http://schemas.microsoft.com/office/powerpoint/2010/main" val="2569167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35" name="サブタイトル 2">
            <a:extLst>
              <a:ext uri="{FF2B5EF4-FFF2-40B4-BE49-F238E27FC236}">
                <a16:creationId xmlns:a16="http://schemas.microsoft.com/office/drawing/2014/main" id="{FA16DAC8-3301-9283-E692-9932011D14D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救急安心センター（＃</a:t>
            </a:r>
            <a:r>
              <a:rPr lang="en-US" altLang="ja-JP" sz="2200" dirty="0">
                <a:latin typeface="BIZ UDPゴシック" panose="020B0400000000000000" pitchFamily="50" charset="-128"/>
                <a:ea typeface="BIZ UDPゴシック" panose="020B0400000000000000" pitchFamily="50" charset="-128"/>
              </a:rPr>
              <a:t>7119</a:t>
            </a:r>
            <a:r>
              <a:rPr lang="ja-JP" altLang="en-US" sz="2200" dirty="0">
                <a:latin typeface="BIZ UDPゴシック" panose="020B0400000000000000" pitchFamily="50" charset="-128"/>
                <a:ea typeface="BIZ UDPゴシック" panose="020B0400000000000000" pitchFamily="50" charset="-128"/>
              </a:rPr>
              <a:t>）の利用方法</a:t>
            </a:r>
          </a:p>
        </p:txBody>
      </p:sp>
      <p:pic>
        <p:nvPicPr>
          <p:cNvPr id="1026" name="Picture 2" descr="救急安心センター事業（＃7119）の利用方法です。＃7119に電話をしてオペレーターや自動音声の応答につながったら、希望に応じて「救急電話相談」、もしくは「医療機関案内」を選択してください。「緊急電話相談」では医師・看護師・相談員が病気やケガの状況を把握して、緊急性についての判断を行います。緊急性が高い症状であれば迅速な救急出動要請を、緊急性が高くない症状であれば「医療機関案内」にて受診可能な医療機関をご案内する仕組みです。※現在治療中の病気の治療方針、医薬品の使用方法、介護、健康、育児、精神科等に関する相談は受けられません。※相談は無料ですが、通話料は利用者の負担になります。">
            <a:extLst>
              <a:ext uri="{FF2B5EF4-FFF2-40B4-BE49-F238E27FC236}">
                <a16:creationId xmlns:a16="http://schemas.microsoft.com/office/drawing/2014/main" id="{176E75DE-C9E5-1AB9-731B-0E297C3B81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794" y="1540714"/>
            <a:ext cx="3563090" cy="5125723"/>
          </a:xfrm>
          <a:prstGeom prst="rect">
            <a:avLst/>
          </a:prstGeom>
          <a:noFill/>
          <a:extLst>
            <a:ext uri="{909E8E84-426E-40DD-AFC4-6F175D3DCCD1}">
              <a14:hiddenFill xmlns:a14="http://schemas.microsoft.com/office/drawing/2010/main">
                <a:solidFill>
                  <a:srgbClr val="FFFFFF"/>
                </a:solidFill>
              </a14:hiddenFill>
            </a:ext>
          </a:extLst>
        </p:spPr>
      </p:pic>
      <p:sp>
        <p:nvSpPr>
          <p:cNvPr id="2" name="サブタイトル 2">
            <a:extLst>
              <a:ext uri="{FF2B5EF4-FFF2-40B4-BE49-F238E27FC236}">
                <a16:creationId xmlns:a16="http://schemas.microsoft.com/office/drawing/2014/main" id="{E5D9B69F-69ED-1014-C964-F7C4FF90DF52}"/>
              </a:ext>
            </a:extLst>
          </p:cNvPr>
          <p:cNvSpPr txBox="1">
            <a:spLocks/>
          </p:cNvSpPr>
          <p:nvPr/>
        </p:nvSpPr>
        <p:spPr>
          <a:xfrm>
            <a:off x="3880883" y="1975675"/>
            <a:ext cx="5263117" cy="40368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a:t>
            </a:r>
            <a:r>
              <a:rPr lang="en-US" altLang="ja-JP" sz="1800" dirty="0">
                <a:latin typeface="BIZ UDPゴシック" panose="020B0400000000000000" pitchFamily="50" charset="-128"/>
                <a:ea typeface="BIZ UDPゴシック" panose="020B0400000000000000" pitchFamily="50" charset="-128"/>
              </a:rPr>
              <a:t>7119</a:t>
            </a:r>
            <a:r>
              <a:rPr lang="ja-JP" altLang="en-US" sz="1800" dirty="0">
                <a:latin typeface="BIZ UDPゴシック" panose="020B0400000000000000" pitchFamily="50" charset="-128"/>
                <a:ea typeface="BIZ UDPゴシック" panose="020B0400000000000000" pitchFamily="50" charset="-128"/>
              </a:rPr>
              <a:t>」（又は地域ごとに定められた電話番号）に電話することで、救急電話相談を受けることが</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できます。</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endParaRPr lang="ja-JP" altLang="en-US"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a:t>
            </a:r>
            <a:r>
              <a:rPr lang="en-US" altLang="ja-JP" sz="1800" dirty="0">
                <a:latin typeface="BIZ UDPゴシック" panose="020B0400000000000000" pitchFamily="50" charset="-128"/>
                <a:ea typeface="BIZ UDPゴシック" panose="020B0400000000000000" pitchFamily="50" charset="-128"/>
              </a:rPr>
              <a:t>7119</a:t>
            </a:r>
            <a:r>
              <a:rPr lang="ja-JP" altLang="en-US" sz="1800" dirty="0">
                <a:latin typeface="BIZ UDPゴシック" panose="020B0400000000000000" pitchFamily="50" charset="-128"/>
                <a:ea typeface="BIZ UDPゴシック" panose="020B0400000000000000" pitchFamily="50" charset="-128"/>
              </a:rPr>
              <a:t>に寄せられた相談は、</a:t>
            </a:r>
            <a:r>
              <a:rPr lang="ja-JP" altLang="en-US" sz="1800" dirty="0">
                <a:solidFill>
                  <a:schemeClr val="accent1"/>
                </a:solidFill>
                <a:latin typeface="BIZ UDPゴシック" panose="020B0400000000000000" pitchFamily="50" charset="-128"/>
                <a:ea typeface="BIZ UDPゴシック" panose="020B0400000000000000" pitchFamily="50" charset="-128"/>
              </a:rPr>
              <a:t>医師、看護師、トレーニングを受けた相談員等が電話口で傷病者の状況を聞き取り、「緊急性のある症状なのか」や「すぐに病院を受診する必要性があるか」等を判断します。</a:t>
            </a:r>
            <a:r>
              <a:rPr lang="ja-JP" altLang="en-US" sz="1800" dirty="0">
                <a:latin typeface="BIZ UDPゴシック" panose="020B0400000000000000" pitchFamily="50" charset="-128"/>
                <a:ea typeface="BIZ UDPゴシック" panose="020B0400000000000000" pitchFamily="50" charset="-128"/>
              </a:rPr>
              <a:t>相談内容に応じて、迅速な緊急出動につないだり、受診可能な医療機関の案内を受けたりすることができます。</a:t>
            </a:r>
            <a:endParaRPr lang="en-US" altLang="ja-JP" sz="1800" dirty="0">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63E35DD1-D90A-5671-C86C-3C5566B88973}"/>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
        <p:nvSpPr>
          <p:cNvPr id="8" name="テキスト ボックス 7">
            <a:extLst>
              <a:ext uri="{FF2B5EF4-FFF2-40B4-BE49-F238E27FC236}">
                <a16:creationId xmlns:a16="http://schemas.microsoft.com/office/drawing/2014/main" id="{1313C442-69DC-85C0-5697-AD90A7AD96BA}"/>
              </a:ext>
            </a:extLst>
          </p:cNvPr>
          <p:cNvSpPr txBox="1"/>
          <p:nvPr/>
        </p:nvSpPr>
        <p:spPr>
          <a:xfrm>
            <a:off x="312053" y="6253050"/>
            <a:ext cx="8033659" cy="534634"/>
          </a:xfrm>
          <a:prstGeom prst="rect">
            <a:avLst/>
          </a:prstGeom>
          <a:solidFill>
            <a:schemeClr val="bg1"/>
          </a:solidFill>
        </p:spPr>
        <p:txBody>
          <a:bodyPr wrap="square">
            <a:spAutoFit/>
          </a:bodyPr>
          <a:lstStyle/>
          <a:p>
            <a:pPr>
              <a:lnSpc>
                <a:spcPct val="130000"/>
              </a:lnSpc>
            </a:pPr>
            <a:r>
              <a:rPr lang="en-US" altLang="ja-JP" sz="1200" dirty="0">
                <a:solidFill>
                  <a:schemeClr val="accent1"/>
                </a:solidFill>
                <a:latin typeface="BIZ UDPゴシック" panose="020B0400000000000000" pitchFamily="50" charset="-128"/>
                <a:ea typeface="BIZ UDPゴシック" panose="020B0400000000000000" pitchFamily="50" charset="-128"/>
              </a:rPr>
              <a:t>※</a:t>
            </a:r>
            <a:r>
              <a:rPr lang="ja-JP" altLang="en-US" sz="1200" dirty="0">
                <a:solidFill>
                  <a:schemeClr val="accent1"/>
                </a:solidFill>
                <a:latin typeface="BIZ UDPゴシック" panose="020B0400000000000000" pitchFamily="50" charset="-128"/>
                <a:ea typeface="BIZ UDPゴシック" panose="020B0400000000000000" pitchFamily="50" charset="-128"/>
              </a:rPr>
              <a:t>現在治療中の病気の治療方針、医薬品の使用方法、介護、健康、育児、精神科等に関する相談は受けられません</a:t>
            </a:r>
            <a:endParaRPr lang="en-US" altLang="ja-JP" sz="12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sz="1200" dirty="0">
                <a:solidFill>
                  <a:schemeClr val="accent1"/>
                </a:solidFill>
                <a:latin typeface="BIZ UDPゴシック" panose="020B0400000000000000" pitchFamily="50" charset="-128"/>
                <a:ea typeface="BIZ UDPゴシック" panose="020B0400000000000000" pitchFamily="50" charset="-128"/>
              </a:rPr>
              <a:t>※</a:t>
            </a:r>
            <a:r>
              <a:rPr lang="ja-JP" altLang="en-US" sz="1200" dirty="0">
                <a:solidFill>
                  <a:schemeClr val="accent1"/>
                </a:solidFill>
                <a:latin typeface="BIZ UDPゴシック" panose="020B0400000000000000" pitchFamily="50" charset="-128"/>
                <a:ea typeface="BIZ UDPゴシック" panose="020B0400000000000000" pitchFamily="50" charset="-128"/>
              </a:rPr>
              <a:t>相談料は無料です</a:t>
            </a:r>
            <a:r>
              <a:rPr lang="en-US" altLang="ja-JP" sz="1200" dirty="0">
                <a:solidFill>
                  <a:schemeClr val="accent1"/>
                </a:solidFill>
                <a:latin typeface="BIZ UDPゴシック" panose="020B0400000000000000" pitchFamily="50" charset="-128"/>
                <a:ea typeface="BIZ UDPゴシック" panose="020B0400000000000000" pitchFamily="50" charset="-128"/>
              </a:rPr>
              <a:t> </a:t>
            </a:r>
            <a:r>
              <a:rPr lang="ja-JP" altLang="en-US" sz="1200" dirty="0">
                <a:solidFill>
                  <a:schemeClr val="accent1"/>
                </a:solidFill>
                <a:latin typeface="BIZ UDPゴシック" panose="020B0400000000000000" pitchFamily="50" charset="-128"/>
                <a:ea typeface="BIZ UDPゴシック" panose="020B0400000000000000" pitchFamily="50" charset="-128"/>
              </a:rPr>
              <a:t>通話料は各実施地域により異なります</a:t>
            </a:r>
          </a:p>
        </p:txBody>
      </p:sp>
    </p:spTree>
    <p:extLst>
      <p:ext uri="{BB962C8B-B14F-4D97-AF65-F5344CB8AC3E}">
        <p14:creationId xmlns:p14="http://schemas.microsoft.com/office/powerpoint/2010/main" val="1933862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35" name="サブタイトル 2">
            <a:extLst>
              <a:ext uri="{FF2B5EF4-FFF2-40B4-BE49-F238E27FC236}">
                <a16:creationId xmlns:a16="http://schemas.microsoft.com/office/drawing/2014/main" id="{FA16DAC8-3301-9283-E692-9932011D14DE}"/>
              </a:ext>
            </a:extLst>
          </p:cNvPr>
          <p:cNvSpPr txBox="1">
            <a:spLocks/>
          </p:cNvSpPr>
          <p:nvPr/>
        </p:nvSpPr>
        <p:spPr>
          <a:xfrm>
            <a:off x="284326" y="1666474"/>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救急安心センター（＃</a:t>
            </a:r>
            <a:r>
              <a:rPr lang="en-US" altLang="ja-JP" sz="2400" dirty="0">
                <a:latin typeface="BIZ UDPゴシック" panose="020B0400000000000000" pitchFamily="50" charset="-128"/>
                <a:ea typeface="BIZ UDPゴシック" panose="020B0400000000000000" pitchFamily="50" charset="-128"/>
              </a:rPr>
              <a:t>7119</a:t>
            </a:r>
            <a:r>
              <a:rPr lang="ja-JP" altLang="en-US" sz="2400" dirty="0">
                <a:latin typeface="BIZ UDPゴシック" panose="020B0400000000000000" pitchFamily="50" charset="-128"/>
                <a:ea typeface="BIZ UDPゴシック" panose="020B0400000000000000" pitchFamily="50" charset="-128"/>
              </a:rPr>
              <a:t>）の実施エリアについて</a:t>
            </a:r>
          </a:p>
        </p:txBody>
      </p:sp>
      <p:sp>
        <p:nvSpPr>
          <p:cNvPr id="2" name="サブタイトル 2">
            <a:extLst>
              <a:ext uri="{FF2B5EF4-FFF2-40B4-BE49-F238E27FC236}">
                <a16:creationId xmlns:a16="http://schemas.microsoft.com/office/drawing/2014/main" id="{094D65BA-C7C7-8F80-159E-CE1584995AFF}"/>
              </a:ext>
            </a:extLst>
          </p:cNvPr>
          <p:cNvSpPr txBox="1">
            <a:spLocks/>
          </p:cNvSpPr>
          <p:nvPr/>
        </p:nvSpPr>
        <p:spPr>
          <a:xfrm>
            <a:off x="883085" y="2663930"/>
            <a:ext cx="7377830" cy="7650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7119</a:t>
            </a:r>
            <a:r>
              <a:rPr lang="ja-JP" altLang="en-US" sz="2400" dirty="0">
                <a:latin typeface="BIZ UDPゴシック" panose="020B0400000000000000" pitchFamily="50" charset="-128"/>
                <a:ea typeface="BIZ UDPゴシック" panose="020B0400000000000000" pitchFamily="50" charset="-128"/>
              </a:rPr>
              <a:t>を行っている地域は以下</a:t>
            </a:r>
            <a:r>
              <a:rPr lang="en-US" altLang="ja-JP" sz="2400" dirty="0">
                <a:latin typeface="BIZ UDPゴシック" panose="020B0400000000000000" pitchFamily="50" charset="-128"/>
                <a:ea typeface="BIZ UDPゴシック" panose="020B0400000000000000" pitchFamily="50" charset="-128"/>
              </a:rPr>
              <a:t>URL</a:t>
            </a:r>
            <a:r>
              <a:rPr lang="ja-JP" altLang="en-US" sz="2400" dirty="0">
                <a:latin typeface="BIZ UDPゴシック" panose="020B0400000000000000" pitchFamily="50" charset="-128"/>
                <a:ea typeface="BIZ UDPゴシック" panose="020B0400000000000000" pitchFamily="50" charset="-128"/>
              </a:rPr>
              <a:t>を参照ください。</a:t>
            </a:r>
            <a:endParaRPr lang="en-US" altLang="ja-JP" sz="2400" dirty="0">
              <a:latin typeface="BIZ UDPゴシック" panose="020B0400000000000000" pitchFamily="50" charset="-128"/>
              <a:ea typeface="BIZ UDPゴシック" panose="020B0400000000000000" pitchFamily="50" charset="-128"/>
            </a:endParaRPr>
          </a:p>
          <a:p>
            <a:pPr marL="0" indent="0" algn="ctr">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お住まいの地域をご確認の上、ご相談ください。</a:t>
            </a:r>
            <a:endParaRPr lang="en-US" altLang="ja-JP" sz="2400" dirty="0">
              <a:latin typeface="BIZ UDPゴシック" panose="020B0400000000000000" pitchFamily="50" charset="-128"/>
              <a:ea typeface="BIZ UDPゴシック" panose="020B0400000000000000" pitchFamily="50" charset="-128"/>
            </a:endParaRPr>
          </a:p>
          <a:p>
            <a:pPr marL="0" indent="0" algn="ctr">
              <a:lnSpc>
                <a:spcPct val="130000"/>
              </a:lnSpc>
              <a:spcBef>
                <a:spcPts val="0"/>
              </a:spcBef>
              <a:buNone/>
            </a:pPr>
            <a:r>
              <a:rPr lang="en-US" altLang="ja-JP" sz="2400" dirty="0">
                <a:latin typeface="BIZ UDPゴシック" panose="020B0400000000000000" pitchFamily="50" charset="-128"/>
                <a:ea typeface="BIZ UDPゴシック" panose="020B0400000000000000" pitchFamily="50" charset="-128"/>
              </a:rPr>
              <a:t>https://www.fdma.go.jp/mission/enrichment/appropriate/appropriate007.html</a:t>
            </a:r>
          </a:p>
          <a:p>
            <a:pPr marL="0" indent="0" algn="ctr">
              <a:lnSpc>
                <a:spcPct val="130000"/>
              </a:lnSpc>
              <a:spcBef>
                <a:spcPts val="0"/>
              </a:spcBef>
              <a:buNone/>
            </a:pPr>
            <a:endParaRPr lang="en-US" altLang="ja-JP" sz="2400" dirty="0">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7F445B78-F0DD-AB73-3EE7-6A19F5F64A44}"/>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Tree>
    <p:extLst>
      <p:ext uri="{BB962C8B-B14F-4D97-AF65-F5344CB8AC3E}">
        <p14:creationId xmlns:p14="http://schemas.microsoft.com/office/powerpoint/2010/main" val="2482682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534F35A1-C3B9-9CCF-FBF1-2D9A3BE3D72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以下のような症状がある場合にはすぐに</a:t>
            </a:r>
            <a:r>
              <a:rPr lang="en-US" altLang="ja-JP" sz="2200" dirty="0">
                <a:latin typeface="BIZ UDPゴシック" panose="020B0400000000000000" pitchFamily="50" charset="-128"/>
                <a:ea typeface="BIZ UDPゴシック" panose="020B0400000000000000" pitchFamily="50" charset="-128"/>
              </a:rPr>
              <a:t>119</a:t>
            </a:r>
            <a:r>
              <a:rPr lang="ja-JP" altLang="en-US" sz="2200" dirty="0">
                <a:latin typeface="BIZ UDPゴシック" panose="020B0400000000000000" pitchFamily="50" charset="-128"/>
                <a:ea typeface="BIZ UDPゴシック" panose="020B0400000000000000" pitchFamily="50" charset="-128"/>
              </a:rPr>
              <a:t>番に電話しましょう</a:t>
            </a:r>
          </a:p>
        </p:txBody>
      </p:sp>
      <p:sp>
        <p:nvSpPr>
          <p:cNvPr id="17" name="フローチャート: 代替処理 16">
            <a:extLst>
              <a:ext uri="{FF2B5EF4-FFF2-40B4-BE49-F238E27FC236}">
                <a16:creationId xmlns:a16="http://schemas.microsoft.com/office/drawing/2014/main" id="{8A989E6B-8FDC-7E14-8402-2644799C069D}"/>
              </a:ext>
            </a:extLst>
          </p:cNvPr>
          <p:cNvSpPr/>
          <p:nvPr/>
        </p:nvSpPr>
        <p:spPr>
          <a:xfrm>
            <a:off x="207535" y="1644192"/>
            <a:ext cx="8721572" cy="378551"/>
          </a:xfrm>
          <a:prstGeom prst="flowChartAlternateProcess">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おとなの場合</a:t>
            </a:r>
          </a:p>
        </p:txBody>
      </p:sp>
      <p:sp>
        <p:nvSpPr>
          <p:cNvPr id="8" name="テキスト ボックス 7">
            <a:extLst>
              <a:ext uri="{FF2B5EF4-FFF2-40B4-BE49-F238E27FC236}">
                <a16:creationId xmlns:a16="http://schemas.microsoft.com/office/drawing/2014/main" id="{DADC4F6C-2B33-E854-57C4-5C4EEE3A9FC9}"/>
              </a:ext>
            </a:extLst>
          </p:cNvPr>
          <p:cNvSpPr txBox="1"/>
          <p:nvPr/>
        </p:nvSpPr>
        <p:spPr>
          <a:xfrm>
            <a:off x="1772622" y="6372746"/>
            <a:ext cx="5598756" cy="276999"/>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出典：</a:t>
            </a:r>
            <a:r>
              <a:rPr lang="en-US" altLang="ja-JP" sz="1200" dirty="0">
                <a:latin typeface="BIZ UDPゴシック" panose="020B0400000000000000" pitchFamily="50" charset="-128"/>
                <a:ea typeface="BIZ UDPゴシック" panose="020B0400000000000000" pitchFamily="50" charset="-128"/>
              </a:rPr>
              <a:t>https://www.fdma.go.jp/publication/portal/post2.html</a:t>
            </a:r>
            <a:endParaRPr lang="ja-JP" altLang="en-US" sz="1200" dirty="0">
              <a:latin typeface="BIZ UDPゴシック" panose="020B0400000000000000" pitchFamily="50" charset="-128"/>
              <a:ea typeface="BIZ UDPゴシック" panose="020B0400000000000000" pitchFamily="50" charset="-128"/>
            </a:endParaRPr>
          </a:p>
        </p:txBody>
      </p:sp>
      <p:pic>
        <p:nvPicPr>
          <p:cNvPr id="28" name="図 27" descr="挿絵 が含まれている画像&#10;&#10;自動的に生成された説明">
            <a:extLst>
              <a:ext uri="{FF2B5EF4-FFF2-40B4-BE49-F238E27FC236}">
                <a16:creationId xmlns:a16="http://schemas.microsoft.com/office/drawing/2014/main" id="{DE112717-7DF2-27A4-B538-9DF4285D732C}"/>
              </a:ext>
            </a:extLst>
          </p:cNvPr>
          <p:cNvPicPr>
            <a:picLocks noChangeAspect="1"/>
          </p:cNvPicPr>
          <p:nvPr/>
        </p:nvPicPr>
        <p:blipFill>
          <a:blip r:embed="rId6">
            <a:clrChange>
              <a:clrFrom>
                <a:srgbClr val="FFF2DF"/>
              </a:clrFrom>
              <a:clrTo>
                <a:srgbClr val="FFF2DF">
                  <a:alpha val="0"/>
                </a:srgbClr>
              </a:clrTo>
            </a:clrChange>
          </a:blip>
          <a:stretch>
            <a:fillRect/>
          </a:stretch>
        </p:blipFill>
        <p:spPr>
          <a:xfrm>
            <a:off x="1662195" y="2009326"/>
            <a:ext cx="966625" cy="2035487"/>
          </a:xfrm>
          <a:prstGeom prst="rect">
            <a:avLst/>
          </a:prstGeom>
        </p:spPr>
      </p:pic>
      <p:sp>
        <p:nvSpPr>
          <p:cNvPr id="30" name="四角形: 角を丸くする 29">
            <a:extLst>
              <a:ext uri="{FF2B5EF4-FFF2-40B4-BE49-F238E27FC236}">
                <a16:creationId xmlns:a16="http://schemas.microsoft.com/office/drawing/2014/main" id="{7B1060A7-D619-4A06-4ABA-B1E30FEEA4C1}"/>
              </a:ext>
            </a:extLst>
          </p:cNvPr>
          <p:cNvSpPr/>
          <p:nvPr/>
        </p:nvSpPr>
        <p:spPr>
          <a:xfrm>
            <a:off x="4960615" y="2063577"/>
            <a:ext cx="2894067" cy="378551"/>
          </a:xfrm>
          <a:prstGeom prst="roundRect">
            <a:avLst/>
          </a:prstGeom>
          <a:noFill/>
          <a:ln>
            <a:solidFill>
              <a:srgbClr val="41A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気をつける症状</a:t>
            </a:r>
          </a:p>
        </p:txBody>
      </p:sp>
      <p:sp>
        <p:nvSpPr>
          <p:cNvPr id="5" name="タイトル 1">
            <a:extLst>
              <a:ext uri="{FF2B5EF4-FFF2-40B4-BE49-F238E27FC236}">
                <a16:creationId xmlns:a16="http://schemas.microsoft.com/office/drawing/2014/main" id="{4F2340F6-85BD-F073-1DDD-78AF0FF57ED2}"/>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grpSp>
        <p:nvGrpSpPr>
          <p:cNvPr id="25" name="グループ化 24">
            <a:extLst>
              <a:ext uri="{FF2B5EF4-FFF2-40B4-BE49-F238E27FC236}">
                <a16:creationId xmlns:a16="http://schemas.microsoft.com/office/drawing/2014/main" id="{6E94C7A3-6581-E444-4BCB-0EEC5114AB44}"/>
              </a:ext>
            </a:extLst>
          </p:cNvPr>
          <p:cNvGrpSpPr/>
          <p:nvPr/>
        </p:nvGrpSpPr>
        <p:grpSpPr>
          <a:xfrm>
            <a:off x="4119580" y="2389391"/>
            <a:ext cx="2331285" cy="2361704"/>
            <a:chOff x="9286470" y="4522030"/>
            <a:chExt cx="2331285" cy="2361704"/>
          </a:xfrm>
        </p:grpSpPr>
        <p:grpSp>
          <p:nvGrpSpPr>
            <p:cNvPr id="21" name="グループ化 20">
              <a:extLst>
                <a:ext uri="{FF2B5EF4-FFF2-40B4-BE49-F238E27FC236}">
                  <a16:creationId xmlns:a16="http://schemas.microsoft.com/office/drawing/2014/main" id="{038AD7BA-57CB-AA19-5D95-AE4036D49539}"/>
                </a:ext>
              </a:extLst>
            </p:cNvPr>
            <p:cNvGrpSpPr/>
            <p:nvPr/>
          </p:nvGrpSpPr>
          <p:grpSpPr>
            <a:xfrm>
              <a:off x="9286470" y="4827219"/>
              <a:ext cx="2331285" cy="2056515"/>
              <a:chOff x="9299330" y="4801485"/>
              <a:chExt cx="2331285" cy="2056515"/>
            </a:xfrm>
          </p:grpSpPr>
          <p:sp>
            <p:nvSpPr>
              <p:cNvPr id="11" name="四角形: 角を丸くする 10">
                <a:extLst>
                  <a:ext uri="{FF2B5EF4-FFF2-40B4-BE49-F238E27FC236}">
                    <a16:creationId xmlns:a16="http://schemas.microsoft.com/office/drawing/2014/main" id="{93E8AC92-20B5-0BCF-A5B1-4CAB678CDEED}"/>
                  </a:ext>
                </a:extLst>
              </p:cNvPr>
              <p:cNvSpPr/>
              <p:nvPr/>
            </p:nvSpPr>
            <p:spPr>
              <a:xfrm>
                <a:off x="9299330" y="4801485"/>
                <a:ext cx="2331285" cy="2056515"/>
              </a:xfrm>
              <a:prstGeom prst="roundRect">
                <a:avLst>
                  <a:gd name="adj" fmla="val 6859"/>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B2111CBA-856D-18C3-992D-D139EC3263A6}"/>
                  </a:ext>
                </a:extLst>
              </p:cNvPr>
              <p:cNvSpPr txBox="1"/>
              <p:nvPr/>
            </p:nvSpPr>
            <p:spPr>
              <a:xfrm>
                <a:off x="9331472" y="5140402"/>
                <a:ext cx="2138084" cy="1546577"/>
              </a:xfrm>
              <a:prstGeom prst="rect">
                <a:avLst/>
              </a:prstGeom>
              <a:noFill/>
            </p:spPr>
            <p:txBody>
              <a:bodyPr wrap="square" rtlCol="0">
                <a:spAutoFit/>
              </a:bodyPr>
              <a:lstStyle/>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顔半分が動きにくい、</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　またはしびれる</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にっこり笑うと口や</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latin typeface="BIZ UDPゴシック" panose="020B0400000000000000" pitchFamily="50" charset="-128"/>
                    <a:ea typeface="BIZ UDPゴシック" panose="020B0400000000000000" pitchFamily="50" charset="-128"/>
                  </a:rPr>
                  <a:t>　顔の片方がゆがむ</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ろれつがまわりにくく、</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latin typeface="BIZ UDPゴシック" panose="020B0400000000000000" pitchFamily="50" charset="-128"/>
                    <a:ea typeface="BIZ UDPゴシック" panose="020B0400000000000000" pitchFamily="50" charset="-128"/>
                  </a:rPr>
                  <a:t>　</a:t>
                </a:r>
                <a:r>
                  <a:rPr kumimoji="1" lang="ja-JP" altLang="en-US" sz="1050" dirty="0">
                    <a:latin typeface="BIZ UDPゴシック" panose="020B0400000000000000" pitchFamily="50" charset="-128"/>
                    <a:ea typeface="BIZ UDPゴシック" panose="020B0400000000000000" pitchFamily="50" charset="-128"/>
                  </a:rPr>
                  <a:t>うまく話せない</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見える範囲が狭くなる</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突然、周りが二重に見える</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顔織が明らかに悪い</a:t>
                </a:r>
                <a:endParaRPr kumimoji="1" lang="ja-JP" altLang="en-US" sz="1050" dirty="0">
                  <a:latin typeface="BIZ UDPゴシック" panose="020B0400000000000000" pitchFamily="50" charset="-128"/>
                  <a:ea typeface="BIZ UDPゴシック" panose="020B0400000000000000" pitchFamily="50" charset="-128"/>
                </a:endParaRPr>
              </a:p>
            </p:txBody>
          </p:sp>
          <p:pic>
            <p:nvPicPr>
              <p:cNvPr id="19" name="図 18" descr="テキスト&#10;&#10;自動的に生成された説明">
                <a:extLst>
                  <a:ext uri="{FF2B5EF4-FFF2-40B4-BE49-F238E27FC236}">
                    <a16:creationId xmlns:a16="http://schemas.microsoft.com/office/drawing/2014/main" id="{79E359C4-5131-D085-8F4E-B3704427DFC5}"/>
                  </a:ext>
                </a:extLst>
              </p:cNvPr>
              <p:cNvPicPr>
                <a:picLocks noChangeAspect="1"/>
              </p:cNvPicPr>
              <p:nvPr/>
            </p:nvPicPr>
            <p:blipFill rotWithShape="1">
              <a:blip r:embed="rId7">
                <a:clrChange>
                  <a:clrFrom>
                    <a:srgbClr val="FFF2DF"/>
                  </a:clrFrom>
                  <a:clrTo>
                    <a:srgbClr val="FFF2DF">
                      <a:alpha val="0"/>
                    </a:srgbClr>
                  </a:clrTo>
                </a:clrChange>
              </a:blip>
              <a:srcRect l="54479" t="12778" r="3414" b="42994"/>
              <a:stretch/>
            </p:blipFill>
            <p:spPr>
              <a:xfrm>
                <a:off x="10886122" y="5164904"/>
                <a:ext cx="642511" cy="658883"/>
              </a:xfrm>
              <a:prstGeom prst="rect">
                <a:avLst/>
              </a:prstGeom>
            </p:spPr>
          </p:pic>
        </p:grpSp>
        <p:sp>
          <p:nvSpPr>
            <p:cNvPr id="23" name="楕円 22">
              <a:extLst>
                <a:ext uri="{FF2B5EF4-FFF2-40B4-BE49-F238E27FC236}">
                  <a16:creationId xmlns:a16="http://schemas.microsoft.com/office/drawing/2014/main" id="{DEA4DDB2-2BB1-6496-78A0-73BAA4410910}"/>
                </a:ext>
              </a:extLst>
            </p:cNvPr>
            <p:cNvSpPr/>
            <p:nvPr/>
          </p:nvSpPr>
          <p:spPr>
            <a:xfrm>
              <a:off x="9415133" y="4522030"/>
              <a:ext cx="470647" cy="43905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BIZ UDPゴシック" panose="020B0400000000000000" pitchFamily="50" charset="-128"/>
                  <a:ea typeface="BIZ UDPゴシック" panose="020B0400000000000000" pitchFamily="50" charset="-128"/>
                </a:rPr>
                <a:t>顔</a:t>
              </a:r>
            </a:p>
          </p:txBody>
        </p:sp>
      </p:grpSp>
      <p:grpSp>
        <p:nvGrpSpPr>
          <p:cNvPr id="27" name="グループ化 26">
            <a:extLst>
              <a:ext uri="{FF2B5EF4-FFF2-40B4-BE49-F238E27FC236}">
                <a16:creationId xmlns:a16="http://schemas.microsoft.com/office/drawing/2014/main" id="{BD11DBBD-354A-18F7-0992-64DF64888E73}"/>
              </a:ext>
            </a:extLst>
          </p:cNvPr>
          <p:cNvGrpSpPr/>
          <p:nvPr/>
        </p:nvGrpSpPr>
        <p:grpSpPr>
          <a:xfrm>
            <a:off x="6494255" y="2387662"/>
            <a:ext cx="2459325" cy="1305581"/>
            <a:chOff x="9310942" y="4522030"/>
            <a:chExt cx="2459325" cy="1305581"/>
          </a:xfrm>
        </p:grpSpPr>
        <p:grpSp>
          <p:nvGrpSpPr>
            <p:cNvPr id="31" name="グループ化 30">
              <a:extLst>
                <a:ext uri="{FF2B5EF4-FFF2-40B4-BE49-F238E27FC236}">
                  <a16:creationId xmlns:a16="http://schemas.microsoft.com/office/drawing/2014/main" id="{0941978F-8D43-307C-2B53-25C02FDCC741}"/>
                </a:ext>
              </a:extLst>
            </p:cNvPr>
            <p:cNvGrpSpPr/>
            <p:nvPr/>
          </p:nvGrpSpPr>
          <p:grpSpPr>
            <a:xfrm>
              <a:off x="9310942" y="4815354"/>
              <a:ext cx="2459325" cy="1012257"/>
              <a:chOff x="9323802" y="4789620"/>
              <a:chExt cx="2459325" cy="1012257"/>
            </a:xfrm>
          </p:grpSpPr>
          <p:sp>
            <p:nvSpPr>
              <p:cNvPr id="33" name="四角形: 角を丸くする 32">
                <a:extLst>
                  <a:ext uri="{FF2B5EF4-FFF2-40B4-BE49-F238E27FC236}">
                    <a16:creationId xmlns:a16="http://schemas.microsoft.com/office/drawing/2014/main" id="{FAB0375B-7575-CFF6-C17B-A021EA80E312}"/>
                  </a:ext>
                </a:extLst>
              </p:cNvPr>
              <p:cNvSpPr/>
              <p:nvPr/>
            </p:nvSpPr>
            <p:spPr>
              <a:xfrm>
                <a:off x="9323802" y="4789620"/>
                <a:ext cx="2459325" cy="1012257"/>
              </a:xfrm>
              <a:prstGeom prst="roundRect">
                <a:avLst>
                  <a:gd name="adj" fmla="val 6859"/>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44C190F7-77BE-A756-B8B4-5412A0FCD872}"/>
                  </a:ext>
                </a:extLst>
              </p:cNvPr>
              <p:cNvSpPr txBox="1"/>
              <p:nvPr/>
            </p:nvSpPr>
            <p:spPr>
              <a:xfrm>
                <a:off x="9395930" y="4989487"/>
                <a:ext cx="2098646" cy="738664"/>
              </a:xfrm>
              <a:prstGeom prst="rect">
                <a:avLst/>
              </a:prstGeom>
              <a:noFill/>
            </p:spPr>
            <p:txBody>
              <a:bodyPr wrap="square" rtlCol="0">
                <a:spAutoFit/>
              </a:bodyPr>
              <a:lstStyle/>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突然の激しい頭痛</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突然の高熱</a:t>
                </a:r>
                <a:endParaRPr lang="en-US" altLang="ja-JP" sz="1050" dirty="0">
                  <a:latin typeface="BIZ UDPゴシック" panose="020B0400000000000000" pitchFamily="50" charset="-128"/>
                  <a:ea typeface="BIZ UDPゴシック" panose="020B0400000000000000" pitchFamily="50" charset="-128"/>
                </a:endParaRPr>
              </a:p>
              <a:p>
                <a:r>
                  <a:rPr kumimoji="1" lang="ja-JP" altLang="en-US" sz="1050" dirty="0">
                    <a:solidFill>
                      <a:srgbClr val="00B050"/>
                    </a:solidFill>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支えなしで建てないぐらい</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latin typeface="BIZ UDPゴシック" panose="020B0400000000000000" pitchFamily="50" charset="-128"/>
                    <a:ea typeface="BIZ UDPゴシック" panose="020B0400000000000000" pitchFamily="50" charset="-128"/>
                  </a:rPr>
                  <a:t>　</a:t>
                </a:r>
                <a:r>
                  <a:rPr kumimoji="1" lang="ja-JP" altLang="en-US" sz="1050" dirty="0">
                    <a:latin typeface="BIZ UDPゴシック" panose="020B0400000000000000" pitchFamily="50" charset="-128"/>
                    <a:ea typeface="BIZ UDPゴシック" panose="020B0400000000000000" pitchFamily="50" charset="-128"/>
                  </a:rPr>
                  <a:t>急にふらつく</a:t>
                </a:r>
                <a:endParaRPr kumimoji="1" lang="en-US" altLang="ja-JP" sz="1050" dirty="0">
                  <a:latin typeface="BIZ UDPゴシック" panose="020B0400000000000000" pitchFamily="50" charset="-128"/>
                  <a:ea typeface="BIZ UDPゴシック" panose="020B0400000000000000" pitchFamily="50" charset="-128"/>
                </a:endParaRPr>
              </a:p>
            </p:txBody>
          </p:sp>
        </p:grpSp>
        <p:sp>
          <p:nvSpPr>
            <p:cNvPr id="32" name="楕円 31">
              <a:extLst>
                <a:ext uri="{FF2B5EF4-FFF2-40B4-BE49-F238E27FC236}">
                  <a16:creationId xmlns:a16="http://schemas.microsoft.com/office/drawing/2014/main" id="{683DEAF6-8236-3CF4-3335-CF1A28AB4F1F}"/>
                </a:ext>
              </a:extLst>
            </p:cNvPr>
            <p:cNvSpPr/>
            <p:nvPr/>
          </p:nvSpPr>
          <p:spPr>
            <a:xfrm>
              <a:off x="9415133" y="4522030"/>
              <a:ext cx="470647" cy="43905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BIZ UDPゴシック" panose="020B0400000000000000" pitchFamily="50" charset="-128"/>
                  <a:ea typeface="BIZ UDPゴシック" panose="020B0400000000000000" pitchFamily="50" charset="-128"/>
                </a:rPr>
                <a:t>頭</a:t>
              </a:r>
              <a:endParaRPr kumimoji="1" lang="ja-JP" altLang="en-US" b="1" dirty="0">
                <a:latin typeface="BIZ UDPゴシック" panose="020B0400000000000000" pitchFamily="50" charset="-128"/>
                <a:ea typeface="BIZ UDPゴシック" panose="020B0400000000000000" pitchFamily="50" charset="-128"/>
              </a:endParaRPr>
            </a:p>
          </p:txBody>
        </p:sp>
      </p:grpSp>
      <p:grpSp>
        <p:nvGrpSpPr>
          <p:cNvPr id="43" name="グループ化 42">
            <a:extLst>
              <a:ext uri="{FF2B5EF4-FFF2-40B4-BE49-F238E27FC236}">
                <a16:creationId xmlns:a16="http://schemas.microsoft.com/office/drawing/2014/main" id="{812711A6-4709-E9E5-3958-17E27EECA1FD}"/>
              </a:ext>
            </a:extLst>
          </p:cNvPr>
          <p:cNvGrpSpPr/>
          <p:nvPr/>
        </p:nvGrpSpPr>
        <p:grpSpPr>
          <a:xfrm>
            <a:off x="6488579" y="3697195"/>
            <a:ext cx="2459325" cy="1455154"/>
            <a:chOff x="10069628" y="3629354"/>
            <a:chExt cx="2459325" cy="1455154"/>
          </a:xfrm>
        </p:grpSpPr>
        <p:grpSp>
          <p:nvGrpSpPr>
            <p:cNvPr id="37" name="グループ化 36">
              <a:extLst>
                <a:ext uri="{FF2B5EF4-FFF2-40B4-BE49-F238E27FC236}">
                  <a16:creationId xmlns:a16="http://schemas.microsoft.com/office/drawing/2014/main" id="{59081F5F-ED05-05D8-0DDC-4C2B7D6A69E2}"/>
                </a:ext>
              </a:extLst>
            </p:cNvPr>
            <p:cNvGrpSpPr/>
            <p:nvPr/>
          </p:nvGrpSpPr>
          <p:grpSpPr>
            <a:xfrm>
              <a:off x="10069628" y="3912841"/>
              <a:ext cx="2459325" cy="1171667"/>
              <a:chOff x="9299329" y="4789620"/>
              <a:chExt cx="2459325" cy="1171667"/>
            </a:xfrm>
          </p:grpSpPr>
          <p:sp>
            <p:nvSpPr>
              <p:cNvPr id="39" name="四角形: 角を丸くする 38">
                <a:extLst>
                  <a:ext uri="{FF2B5EF4-FFF2-40B4-BE49-F238E27FC236}">
                    <a16:creationId xmlns:a16="http://schemas.microsoft.com/office/drawing/2014/main" id="{F63B5A3A-4C18-CAE8-BB91-C34651C3C444}"/>
                  </a:ext>
                </a:extLst>
              </p:cNvPr>
              <p:cNvSpPr/>
              <p:nvPr/>
            </p:nvSpPr>
            <p:spPr>
              <a:xfrm>
                <a:off x="9299329" y="4789620"/>
                <a:ext cx="2459325" cy="1171667"/>
              </a:xfrm>
              <a:prstGeom prst="roundRect">
                <a:avLst>
                  <a:gd name="adj" fmla="val 6859"/>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テキスト ボックス 39">
                <a:extLst>
                  <a:ext uri="{FF2B5EF4-FFF2-40B4-BE49-F238E27FC236}">
                    <a16:creationId xmlns:a16="http://schemas.microsoft.com/office/drawing/2014/main" id="{622180BC-FABC-EACD-2EC8-F275C38230DC}"/>
                  </a:ext>
                </a:extLst>
              </p:cNvPr>
              <p:cNvSpPr txBox="1"/>
              <p:nvPr/>
            </p:nvSpPr>
            <p:spPr>
              <a:xfrm>
                <a:off x="9395930" y="4989487"/>
                <a:ext cx="2098646" cy="900246"/>
              </a:xfrm>
              <a:prstGeom prst="rect">
                <a:avLst/>
              </a:prstGeom>
              <a:noFill/>
            </p:spPr>
            <p:txBody>
              <a:bodyPr wrap="square" rtlCol="0">
                <a:spAutoFit/>
              </a:bodyPr>
              <a:lstStyle/>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突然の激しい頭痛</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激しい腹痛が持続する</a:t>
                </a:r>
                <a:endParaRPr lang="en-US" altLang="ja-JP" sz="1050" dirty="0">
                  <a:latin typeface="BIZ UDPゴシック" panose="020B0400000000000000" pitchFamily="50" charset="-128"/>
                  <a:ea typeface="BIZ UDPゴシック" panose="020B0400000000000000" pitchFamily="50" charset="-128"/>
                </a:endParaRPr>
              </a:p>
              <a:p>
                <a:r>
                  <a:rPr kumimoji="1" lang="ja-JP" altLang="en-US" sz="1050" dirty="0">
                    <a:solidFill>
                      <a:srgbClr val="00B050"/>
                    </a:solidFill>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血を吐く</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便に血が混ざる</a:t>
                </a:r>
                <a:endParaRPr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　または、真っ黒い便が出る</a:t>
                </a:r>
                <a:endParaRPr kumimoji="1" lang="en-US" altLang="ja-JP" sz="1050" dirty="0">
                  <a:latin typeface="BIZ UDPゴシック" panose="020B0400000000000000" pitchFamily="50" charset="-128"/>
                  <a:ea typeface="BIZ UDPゴシック" panose="020B0400000000000000" pitchFamily="50" charset="-128"/>
                </a:endParaRPr>
              </a:p>
            </p:txBody>
          </p:sp>
        </p:grpSp>
        <p:sp>
          <p:nvSpPr>
            <p:cNvPr id="41" name="楕円 40">
              <a:extLst>
                <a:ext uri="{FF2B5EF4-FFF2-40B4-BE49-F238E27FC236}">
                  <a16:creationId xmlns:a16="http://schemas.microsoft.com/office/drawing/2014/main" id="{A6F62151-EC2C-0C7D-21FA-3C4B1C698D5A}"/>
                </a:ext>
              </a:extLst>
            </p:cNvPr>
            <p:cNvSpPr/>
            <p:nvPr/>
          </p:nvSpPr>
          <p:spPr>
            <a:xfrm>
              <a:off x="10171905" y="3629354"/>
              <a:ext cx="470647" cy="43905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p>
          </p:txBody>
        </p:sp>
        <p:sp>
          <p:nvSpPr>
            <p:cNvPr id="42" name="テキスト ボックス 41">
              <a:extLst>
                <a:ext uri="{FF2B5EF4-FFF2-40B4-BE49-F238E27FC236}">
                  <a16:creationId xmlns:a16="http://schemas.microsoft.com/office/drawing/2014/main" id="{E7EEAF92-2B01-F4C8-5A1E-3F41DC1F4500}"/>
                </a:ext>
              </a:extLst>
            </p:cNvPr>
            <p:cNvSpPr txBox="1"/>
            <p:nvPr/>
          </p:nvSpPr>
          <p:spPr>
            <a:xfrm>
              <a:off x="10145529" y="3708796"/>
              <a:ext cx="660874" cy="230832"/>
            </a:xfrm>
            <a:prstGeom prst="rect">
              <a:avLst/>
            </a:prstGeom>
            <a:noFill/>
          </p:spPr>
          <p:txBody>
            <a:bodyPr wrap="square" rtlCol="0">
              <a:spAutoFit/>
            </a:bodyPr>
            <a:lstStyle/>
            <a:p>
              <a:r>
                <a:rPr kumimoji="1" lang="ja-JP" altLang="en-US" sz="900" b="1" dirty="0">
                  <a:solidFill>
                    <a:schemeClr val="bg1"/>
                  </a:solidFill>
                  <a:latin typeface="BIZ UDPゴシック" panose="020B0400000000000000" pitchFamily="50" charset="-128"/>
                  <a:ea typeface="BIZ UDPゴシック" panose="020B0400000000000000" pitchFamily="50" charset="-128"/>
                </a:rPr>
                <a:t>おなか</a:t>
              </a:r>
            </a:p>
          </p:txBody>
        </p:sp>
      </p:grpSp>
      <p:grpSp>
        <p:nvGrpSpPr>
          <p:cNvPr id="44" name="グループ化 43">
            <a:extLst>
              <a:ext uri="{FF2B5EF4-FFF2-40B4-BE49-F238E27FC236}">
                <a16:creationId xmlns:a16="http://schemas.microsoft.com/office/drawing/2014/main" id="{C60B55C7-190D-4444-270F-BE5A8A792399}"/>
              </a:ext>
            </a:extLst>
          </p:cNvPr>
          <p:cNvGrpSpPr/>
          <p:nvPr/>
        </p:nvGrpSpPr>
        <p:grpSpPr>
          <a:xfrm>
            <a:off x="6488578" y="5172384"/>
            <a:ext cx="2465002" cy="1087523"/>
            <a:chOff x="10048132" y="3720943"/>
            <a:chExt cx="2465002" cy="1087523"/>
          </a:xfrm>
        </p:grpSpPr>
        <p:grpSp>
          <p:nvGrpSpPr>
            <p:cNvPr id="45" name="グループ化 44">
              <a:extLst>
                <a:ext uri="{FF2B5EF4-FFF2-40B4-BE49-F238E27FC236}">
                  <a16:creationId xmlns:a16="http://schemas.microsoft.com/office/drawing/2014/main" id="{BBB66E2F-6719-D5EC-8EEB-56A9BC2CAA73}"/>
                </a:ext>
              </a:extLst>
            </p:cNvPr>
            <p:cNvGrpSpPr/>
            <p:nvPr/>
          </p:nvGrpSpPr>
          <p:grpSpPr>
            <a:xfrm>
              <a:off x="10048132" y="3939856"/>
              <a:ext cx="2465002" cy="868610"/>
              <a:chOff x="9277833" y="4816635"/>
              <a:chExt cx="2465002" cy="868610"/>
            </a:xfrm>
          </p:grpSpPr>
          <p:sp>
            <p:nvSpPr>
              <p:cNvPr id="48" name="四角形: 角を丸くする 47">
                <a:extLst>
                  <a:ext uri="{FF2B5EF4-FFF2-40B4-BE49-F238E27FC236}">
                    <a16:creationId xmlns:a16="http://schemas.microsoft.com/office/drawing/2014/main" id="{C26AB25A-A98C-9260-1097-A941DCEB4A5F}"/>
                  </a:ext>
                </a:extLst>
              </p:cNvPr>
              <p:cNvSpPr/>
              <p:nvPr/>
            </p:nvSpPr>
            <p:spPr>
              <a:xfrm>
                <a:off x="9277833" y="4816635"/>
                <a:ext cx="2459325" cy="868610"/>
              </a:xfrm>
              <a:prstGeom prst="roundRect">
                <a:avLst>
                  <a:gd name="adj" fmla="val 6859"/>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4A03BE1C-C3D1-4624-A6B8-5C46E14E3374}"/>
                  </a:ext>
                </a:extLst>
              </p:cNvPr>
              <p:cNvSpPr txBox="1"/>
              <p:nvPr/>
            </p:nvSpPr>
            <p:spPr>
              <a:xfrm>
                <a:off x="9380111" y="5038928"/>
                <a:ext cx="2362724" cy="577081"/>
              </a:xfrm>
              <a:prstGeom prst="rect">
                <a:avLst/>
              </a:prstGeom>
              <a:noFill/>
            </p:spPr>
            <p:txBody>
              <a:bodyPr wrap="square" rtlCol="0">
                <a:spAutoFit/>
              </a:bodyPr>
              <a:lstStyle/>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突然のしびれ</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突然、片方の腕や足に力が</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latin typeface="BIZ UDPゴシック" panose="020B0400000000000000" pitchFamily="50" charset="-128"/>
                    <a:ea typeface="BIZ UDPゴシック" panose="020B0400000000000000" pitchFamily="50" charset="-128"/>
                  </a:rPr>
                  <a:t>　入らなくなる</a:t>
                </a:r>
                <a:endParaRPr kumimoji="1" lang="en-US" altLang="ja-JP" sz="1050" dirty="0">
                  <a:latin typeface="BIZ UDPゴシック" panose="020B0400000000000000" pitchFamily="50" charset="-128"/>
                  <a:ea typeface="BIZ UDPゴシック" panose="020B0400000000000000" pitchFamily="50" charset="-128"/>
                </a:endParaRPr>
              </a:p>
            </p:txBody>
          </p:sp>
        </p:grpSp>
        <p:sp>
          <p:nvSpPr>
            <p:cNvPr id="46" name="楕円 45">
              <a:extLst>
                <a:ext uri="{FF2B5EF4-FFF2-40B4-BE49-F238E27FC236}">
                  <a16:creationId xmlns:a16="http://schemas.microsoft.com/office/drawing/2014/main" id="{8305545D-E61D-8B89-6486-EC33AD370E7B}"/>
                </a:ext>
              </a:extLst>
            </p:cNvPr>
            <p:cNvSpPr/>
            <p:nvPr/>
          </p:nvSpPr>
          <p:spPr>
            <a:xfrm>
              <a:off x="10171905" y="3720943"/>
              <a:ext cx="470647" cy="43905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p>
          </p:txBody>
        </p:sp>
        <p:sp>
          <p:nvSpPr>
            <p:cNvPr id="47" name="テキスト ボックス 46">
              <a:extLst>
                <a:ext uri="{FF2B5EF4-FFF2-40B4-BE49-F238E27FC236}">
                  <a16:creationId xmlns:a16="http://schemas.microsoft.com/office/drawing/2014/main" id="{49EABADC-3251-589C-D903-838D80DE10EF}"/>
                </a:ext>
              </a:extLst>
            </p:cNvPr>
            <p:cNvSpPr txBox="1"/>
            <p:nvPr/>
          </p:nvSpPr>
          <p:spPr>
            <a:xfrm>
              <a:off x="10167754" y="3797696"/>
              <a:ext cx="660874" cy="246221"/>
            </a:xfrm>
            <a:prstGeom prst="rect">
              <a:avLst/>
            </a:prstGeom>
            <a:noFill/>
          </p:spPr>
          <p:txBody>
            <a:bodyPr wrap="square" rtlCol="0">
              <a:spAutoFit/>
            </a:bodyPr>
            <a:lstStyle/>
            <a:p>
              <a:r>
                <a:rPr lang="ja-JP" altLang="en-US" sz="1000" b="1" dirty="0">
                  <a:solidFill>
                    <a:schemeClr val="bg1"/>
                  </a:solidFill>
                  <a:latin typeface="BIZ UDPゴシック" panose="020B0400000000000000" pitchFamily="50" charset="-128"/>
                  <a:ea typeface="BIZ UDPゴシック" panose="020B0400000000000000" pitchFamily="50" charset="-128"/>
                </a:rPr>
                <a:t>手・足</a:t>
              </a:r>
              <a:endParaRPr kumimoji="1" lang="ja-JP" altLang="en-US" sz="1000" b="1"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50" name="グループ化 49">
            <a:extLst>
              <a:ext uri="{FF2B5EF4-FFF2-40B4-BE49-F238E27FC236}">
                <a16:creationId xmlns:a16="http://schemas.microsoft.com/office/drawing/2014/main" id="{CF2E6BAC-1F5E-E87D-F481-79E8E77982F8}"/>
              </a:ext>
            </a:extLst>
          </p:cNvPr>
          <p:cNvGrpSpPr/>
          <p:nvPr/>
        </p:nvGrpSpPr>
        <p:grpSpPr>
          <a:xfrm>
            <a:off x="4106138" y="4728320"/>
            <a:ext cx="2647721" cy="1527319"/>
            <a:chOff x="10133058" y="3693316"/>
            <a:chExt cx="2647721" cy="1527319"/>
          </a:xfrm>
        </p:grpSpPr>
        <p:grpSp>
          <p:nvGrpSpPr>
            <p:cNvPr id="51" name="グループ化 50">
              <a:extLst>
                <a:ext uri="{FF2B5EF4-FFF2-40B4-BE49-F238E27FC236}">
                  <a16:creationId xmlns:a16="http://schemas.microsoft.com/office/drawing/2014/main" id="{B12C276C-92D8-1271-4F2C-69ACC2CCABB8}"/>
                </a:ext>
              </a:extLst>
            </p:cNvPr>
            <p:cNvGrpSpPr/>
            <p:nvPr/>
          </p:nvGrpSpPr>
          <p:grpSpPr>
            <a:xfrm>
              <a:off x="10133058" y="3912841"/>
              <a:ext cx="2647721" cy="1307794"/>
              <a:chOff x="9362759" y="4789620"/>
              <a:chExt cx="2647721" cy="1307794"/>
            </a:xfrm>
          </p:grpSpPr>
          <p:sp>
            <p:nvSpPr>
              <p:cNvPr id="54" name="四角形: 角を丸くする 53">
                <a:extLst>
                  <a:ext uri="{FF2B5EF4-FFF2-40B4-BE49-F238E27FC236}">
                    <a16:creationId xmlns:a16="http://schemas.microsoft.com/office/drawing/2014/main" id="{DF5CA58C-B027-F0D2-5DB1-D12737D589BD}"/>
                  </a:ext>
                </a:extLst>
              </p:cNvPr>
              <p:cNvSpPr/>
              <p:nvPr/>
            </p:nvSpPr>
            <p:spPr>
              <a:xfrm>
                <a:off x="9376200" y="4789620"/>
                <a:ext cx="2331295" cy="1307794"/>
              </a:xfrm>
              <a:prstGeom prst="roundRect">
                <a:avLst>
                  <a:gd name="adj" fmla="val 6859"/>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テキスト ボックス 54">
                <a:extLst>
                  <a:ext uri="{FF2B5EF4-FFF2-40B4-BE49-F238E27FC236}">
                    <a16:creationId xmlns:a16="http://schemas.microsoft.com/office/drawing/2014/main" id="{500780AD-6F05-1D39-A8C1-35B6CAE2B5A8}"/>
                  </a:ext>
                </a:extLst>
              </p:cNvPr>
              <p:cNvSpPr txBox="1"/>
              <p:nvPr/>
            </p:nvSpPr>
            <p:spPr>
              <a:xfrm>
                <a:off x="9362759" y="4987766"/>
                <a:ext cx="2647721" cy="1061829"/>
              </a:xfrm>
              <a:prstGeom prst="rect">
                <a:avLst/>
              </a:prstGeom>
              <a:noFill/>
            </p:spPr>
            <p:txBody>
              <a:bodyPr wrap="square" rtlCol="0">
                <a:spAutoFit/>
              </a:bodyPr>
              <a:lstStyle/>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突然の激痛</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急な息切れ、呼吸困難</a:t>
                </a:r>
                <a:endParaRPr lang="en-US" altLang="ja-JP" sz="1050" dirty="0">
                  <a:latin typeface="BIZ UDPゴシック" panose="020B0400000000000000" pitchFamily="50" charset="-128"/>
                  <a:ea typeface="BIZ UDPゴシック" panose="020B0400000000000000" pitchFamily="50" charset="-128"/>
                </a:endParaRPr>
              </a:p>
              <a:p>
                <a:r>
                  <a:rPr kumimoji="1" lang="ja-JP" altLang="en-US" sz="1050" dirty="0">
                    <a:solidFill>
                      <a:srgbClr val="00B050"/>
                    </a:solidFill>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胸の中央が締め付けられるような、</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latin typeface="BIZ UDPゴシック" panose="020B0400000000000000" pitchFamily="50" charset="-128"/>
                    <a:ea typeface="BIZ UDPゴシック" panose="020B0400000000000000" pitchFamily="50" charset="-128"/>
                  </a:rPr>
                  <a:t>　</a:t>
                </a:r>
                <a:r>
                  <a:rPr kumimoji="1" lang="ja-JP" altLang="en-US" sz="1050" dirty="0">
                    <a:latin typeface="BIZ UDPゴシック" panose="020B0400000000000000" pitchFamily="50" charset="-128"/>
                    <a:ea typeface="BIZ UDPゴシック" panose="020B0400000000000000" pitchFamily="50" charset="-128"/>
                  </a:rPr>
                  <a:t>または圧迫されるような痛みが</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latin typeface="BIZ UDPゴシック" panose="020B0400000000000000" pitchFamily="50" charset="-128"/>
                    <a:ea typeface="BIZ UDPゴシック" panose="020B0400000000000000" pitchFamily="50" charset="-128"/>
                  </a:rPr>
                  <a:t>　</a:t>
                </a:r>
                <a:r>
                  <a:rPr kumimoji="1" lang="en-US" altLang="ja-JP" sz="1050" dirty="0">
                    <a:latin typeface="BIZ UDPゴシック" panose="020B0400000000000000" pitchFamily="50" charset="-128"/>
                    <a:ea typeface="BIZ UDPゴシック" panose="020B0400000000000000" pitchFamily="50" charset="-128"/>
                  </a:rPr>
                  <a:t>2</a:t>
                </a: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3</a:t>
                </a:r>
                <a:r>
                  <a:rPr kumimoji="1" lang="ja-JP" altLang="en-US" sz="1050" dirty="0">
                    <a:latin typeface="BIZ UDPゴシック" panose="020B0400000000000000" pitchFamily="50" charset="-128"/>
                    <a:ea typeface="BIZ UDPゴシック" panose="020B0400000000000000" pitchFamily="50" charset="-128"/>
                  </a:rPr>
                  <a:t>分続く</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痛む場所が移動する</a:t>
                </a:r>
                <a:endParaRPr kumimoji="1" lang="en-US" altLang="ja-JP" sz="1050" dirty="0">
                  <a:latin typeface="BIZ UDPゴシック" panose="020B0400000000000000" pitchFamily="50" charset="-128"/>
                  <a:ea typeface="BIZ UDPゴシック" panose="020B0400000000000000" pitchFamily="50" charset="-128"/>
                </a:endParaRPr>
              </a:p>
            </p:txBody>
          </p:sp>
        </p:grpSp>
        <p:sp>
          <p:nvSpPr>
            <p:cNvPr id="52" name="楕円 51">
              <a:extLst>
                <a:ext uri="{FF2B5EF4-FFF2-40B4-BE49-F238E27FC236}">
                  <a16:creationId xmlns:a16="http://schemas.microsoft.com/office/drawing/2014/main" id="{4877907B-0F9B-6BA5-1FD5-9C1B6538A0F0}"/>
                </a:ext>
              </a:extLst>
            </p:cNvPr>
            <p:cNvSpPr/>
            <p:nvPr/>
          </p:nvSpPr>
          <p:spPr>
            <a:xfrm>
              <a:off x="10171905" y="3693316"/>
              <a:ext cx="470647" cy="43905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p>
          </p:txBody>
        </p:sp>
        <p:sp>
          <p:nvSpPr>
            <p:cNvPr id="53" name="テキスト ボックス 52">
              <a:extLst>
                <a:ext uri="{FF2B5EF4-FFF2-40B4-BE49-F238E27FC236}">
                  <a16:creationId xmlns:a16="http://schemas.microsoft.com/office/drawing/2014/main" id="{B0B4F8D7-7471-037B-FEA3-F944DE321653}"/>
                </a:ext>
              </a:extLst>
            </p:cNvPr>
            <p:cNvSpPr txBox="1"/>
            <p:nvPr/>
          </p:nvSpPr>
          <p:spPr>
            <a:xfrm>
              <a:off x="10188835" y="3696595"/>
              <a:ext cx="660874" cy="415498"/>
            </a:xfrm>
            <a:prstGeom prst="rect">
              <a:avLst/>
            </a:prstGeom>
            <a:noFill/>
          </p:spPr>
          <p:txBody>
            <a:bodyPr wrap="square" rtlCol="0">
              <a:spAutoFit/>
            </a:bodyPr>
            <a:lstStyle/>
            <a:p>
              <a:r>
                <a:rPr kumimoji="1" lang="ja-JP" altLang="en-US" sz="1050" b="1" dirty="0">
                  <a:solidFill>
                    <a:schemeClr val="bg1"/>
                  </a:solidFill>
                  <a:latin typeface="BIZ UDPゴシック" panose="020B0400000000000000" pitchFamily="50" charset="-128"/>
                  <a:ea typeface="BIZ UDPゴシック" panose="020B0400000000000000" pitchFamily="50" charset="-128"/>
                </a:rPr>
                <a:t>胸や</a:t>
              </a:r>
              <a:br>
                <a:rPr kumimoji="1" lang="en-US" altLang="ja-JP" sz="1050" b="1" dirty="0">
                  <a:solidFill>
                    <a:schemeClr val="bg1"/>
                  </a:solidFill>
                  <a:latin typeface="BIZ UDPゴシック" panose="020B0400000000000000" pitchFamily="50" charset="-128"/>
                  <a:ea typeface="BIZ UDPゴシック" panose="020B0400000000000000" pitchFamily="50" charset="-128"/>
                </a:rPr>
              </a:br>
              <a:r>
                <a:rPr kumimoji="1" lang="ja-JP" altLang="en-US" sz="1050" b="1" dirty="0">
                  <a:solidFill>
                    <a:schemeClr val="bg1"/>
                  </a:solidFill>
                  <a:latin typeface="BIZ UDPゴシック" panose="020B0400000000000000" pitchFamily="50" charset="-128"/>
                  <a:ea typeface="BIZ UDPゴシック" panose="020B0400000000000000" pitchFamily="50" charset="-128"/>
                </a:rPr>
                <a:t>背中</a:t>
              </a:r>
            </a:p>
          </p:txBody>
        </p:sp>
      </p:grpSp>
      <p:grpSp>
        <p:nvGrpSpPr>
          <p:cNvPr id="56" name="グループ化 55">
            <a:extLst>
              <a:ext uri="{FF2B5EF4-FFF2-40B4-BE49-F238E27FC236}">
                <a16:creationId xmlns:a16="http://schemas.microsoft.com/office/drawing/2014/main" id="{0883BD77-95A6-09CE-2420-EA7A03969EFE}"/>
              </a:ext>
            </a:extLst>
          </p:cNvPr>
          <p:cNvGrpSpPr/>
          <p:nvPr/>
        </p:nvGrpSpPr>
        <p:grpSpPr>
          <a:xfrm>
            <a:off x="130683" y="4058982"/>
            <a:ext cx="4180854" cy="2299594"/>
            <a:chOff x="8665991" y="2403380"/>
            <a:chExt cx="4180854" cy="2299594"/>
          </a:xfrm>
        </p:grpSpPr>
        <p:sp>
          <p:nvSpPr>
            <p:cNvPr id="3" name="四角形: 角を丸くする 2">
              <a:extLst>
                <a:ext uri="{FF2B5EF4-FFF2-40B4-BE49-F238E27FC236}">
                  <a16:creationId xmlns:a16="http://schemas.microsoft.com/office/drawing/2014/main" id="{C9785162-084E-E2BB-067D-D2334D8DFADD}"/>
                </a:ext>
              </a:extLst>
            </p:cNvPr>
            <p:cNvSpPr/>
            <p:nvPr/>
          </p:nvSpPr>
          <p:spPr>
            <a:xfrm>
              <a:off x="8665991" y="2403380"/>
              <a:ext cx="3936890" cy="2299594"/>
            </a:xfrm>
            <a:prstGeom prst="roundRect">
              <a:avLst>
                <a:gd name="adj" fmla="val 11684"/>
              </a:avLst>
            </a:prstGeom>
            <a:solidFill>
              <a:schemeClr val="accent6">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4A44DBB3-281F-6763-6E27-0E7993281A9B}"/>
                </a:ext>
              </a:extLst>
            </p:cNvPr>
            <p:cNvSpPr txBox="1"/>
            <p:nvPr/>
          </p:nvSpPr>
          <p:spPr>
            <a:xfrm>
              <a:off x="8735266" y="2446201"/>
              <a:ext cx="1057855" cy="253916"/>
            </a:xfrm>
            <a:prstGeom prst="rect">
              <a:avLst/>
            </a:prstGeom>
            <a:noFill/>
          </p:spPr>
          <p:txBody>
            <a:bodyPr wrap="square" rtlCol="0">
              <a:spAutoFit/>
            </a:bodyPr>
            <a:lstStyle/>
            <a:p>
              <a:r>
                <a:rPr lang="ja-JP" altLang="en-US" sz="1050" b="1" dirty="0">
                  <a:solidFill>
                    <a:srgbClr val="0070C0"/>
                  </a:solidFill>
                  <a:latin typeface="BIZ UDPゴシック" panose="020B0400000000000000" pitchFamily="50" charset="-128"/>
                  <a:ea typeface="BIZ UDPゴシック" panose="020B0400000000000000" pitchFamily="50" charset="-128"/>
                </a:rPr>
                <a:t>●</a:t>
              </a:r>
              <a:r>
                <a:rPr kumimoji="1" lang="ja-JP" altLang="en-US" sz="1050" b="1" dirty="0">
                  <a:latin typeface="BIZ UDPゴシック" panose="020B0400000000000000" pitchFamily="50" charset="-128"/>
                  <a:ea typeface="BIZ UDPゴシック" panose="020B0400000000000000" pitchFamily="50" charset="-128"/>
                </a:rPr>
                <a:t>意識の障害</a:t>
              </a:r>
            </a:p>
          </p:txBody>
        </p:sp>
        <p:sp>
          <p:nvSpPr>
            <p:cNvPr id="7" name="テキスト ボックス 6">
              <a:extLst>
                <a:ext uri="{FF2B5EF4-FFF2-40B4-BE49-F238E27FC236}">
                  <a16:creationId xmlns:a16="http://schemas.microsoft.com/office/drawing/2014/main" id="{652D5057-5A5C-5F96-9B9C-E806212C63C5}"/>
                </a:ext>
              </a:extLst>
            </p:cNvPr>
            <p:cNvSpPr txBox="1"/>
            <p:nvPr/>
          </p:nvSpPr>
          <p:spPr>
            <a:xfrm>
              <a:off x="8838407" y="2704069"/>
              <a:ext cx="1939225" cy="461665"/>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●意識がない</a:t>
              </a:r>
              <a:r>
                <a:rPr kumimoji="1" lang="en-US" altLang="ja-JP" sz="800" dirty="0">
                  <a:latin typeface="BIZ UDPゴシック" panose="020B0400000000000000" pitchFamily="50" charset="-128"/>
                  <a:ea typeface="BIZ UDPゴシック" panose="020B0400000000000000" pitchFamily="50" charset="-128"/>
                </a:rPr>
                <a:t>(</a:t>
              </a:r>
              <a:r>
                <a:rPr kumimoji="1" lang="ja-JP" altLang="en-US" sz="800" dirty="0">
                  <a:latin typeface="BIZ UDPゴシック" panose="020B0400000000000000" pitchFamily="50" charset="-128"/>
                  <a:ea typeface="BIZ UDPゴシック" panose="020B0400000000000000" pitchFamily="50" charset="-128"/>
                </a:rPr>
                <a:t>返事がない</a:t>
              </a:r>
              <a:r>
                <a:rPr kumimoji="1" lang="en-US" altLang="ja-JP" sz="800" dirty="0">
                  <a:latin typeface="BIZ UDPゴシック" panose="020B0400000000000000" pitchFamily="50" charset="-128"/>
                  <a:ea typeface="BIZ UDPゴシック" panose="020B0400000000000000" pitchFamily="50" charset="-128"/>
                </a:rPr>
                <a:t>)</a:t>
              </a:r>
            </a:p>
            <a:p>
              <a:r>
                <a:rPr lang="ja-JP" altLang="en-US" sz="800" dirty="0">
                  <a:latin typeface="BIZ UDPゴシック" panose="020B0400000000000000" pitchFamily="50" charset="-128"/>
                  <a:ea typeface="BIZ UDPゴシック" panose="020B0400000000000000" pitchFamily="50" charset="-128"/>
                </a:rPr>
                <a:t>　またはおかしい</a:t>
              </a:r>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もうろうとしてる</a:t>
              </a:r>
              <a:r>
                <a:rPr lang="en-US" altLang="ja-JP" sz="800" dirty="0">
                  <a:latin typeface="BIZ UDPゴシック" panose="020B0400000000000000" pitchFamily="50" charset="-128"/>
                  <a:ea typeface="BIZ UDPゴシック" panose="020B0400000000000000" pitchFamily="50" charset="-128"/>
                </a:rPr>
                <a:t>)</a:t>
              </a:r>
            </a:p>
            <a:p>
              <a:r>
                <a:rPr kumimoji="1" lang="ja-JP" altLang="en-US" sz="800" dirty="0">
                  <a:latin typeface="BIZ UDPゴシック" panose="020B0400000000000000" pitchFamily="50" charset="-128"/>
                  <a:ea typeface="BIZ UDPゴシック" panose="020B0400000000000000" pitchFamily="50" charset="-128"/>
                </a:rPr>
                <a:t>●ぐったりしている</a:t>
              </a:r>
            </a:p>
          </p:txBody>
        </p:sp>
        <p:sp>
          <p:nvSpPr>
            <p:cNvPr id="9" name="テキスト ボックス 8">
              <a:extLst>
                <a:ext uri="{FF2B5EF4-FFF2-40B4-BE49-F238E27FC236}">
                  <a16:creationId xmlns:a16="http://schemas.microsoft.com/office/drawing/2014/main" id="{6CFD9E74-C5DE-6968-6812-456C83B3A450}"/>
                </a:ext>
              </a:extLst>
            </p:cNvPr>
            <p:cNvSpPr txBox="1"/>
            <p:nvPr/>
          </p:nvSpPr>
          <p:spPr>
            <a:xfrm>
              <a:off x="8735266" y="3160256"/>
              <a:ext cx="1057855" cy="253916"/>
            </a:xfrm>
            <a:prstGeom prst="rect">
              <a:avLst/>
            </a:prstGeom>
            <a:noFill/>
          </p:spPr>
          <p:txBody>
            <a:bodyPr wrap="square" rtlCol="0">
              <a:spAutoFit/>
            </a:bodyPr>
            <a:lstStyle/>
            <a:p>
              <a:r>
                <a:rPr lang="ja-JP" altLang="en-US" sz="1050" b="1" dirty="0">
                  <a:solidFill>
                    <a:srgbClr val="0070C0"/>
                  </a:solidFill>
                  <a:latin typeface="BIZ UDPゴシック" panose="020B0400000000000000" pitchFamily="50" charset="-128"/>
                  <a:ea typeface="BIZ UDPゴシック" panose="020B0400000000000000" pitchFamily="50" charset="-128"/>
                </a:rPr>
                <a:t>●</a:t>
              </a:r>
              <a:r>
                <a:rPr lang="ja-JP" altLang="en-US" sz="1050" b="1" dirty="0">
                  <a:latin typeface="BIZ UDPゴシック" panose="020B0400000000000000" pitchFamily="50" charset="-128"/>
                  <a:ea typeface="BIZ UDPゴシック" panose="020B0400000000000000" pitchFamily="50" charset="-128"/>
                </a:rPr>
                <a:t>けいれん</a:t>
              </a:r>
              <a:endParaRPr kumimoji="1" lang="ja-JP" altLang="en-US" sz="105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E28C0556-66E1-5CAC-EC42-D5AF5DF6956B}"/>
                </a:ext>
              </a:extLst>
            </p:cNvPr>
            <p:cNvSpPr txBox="1"/>
            <p:nvPr/>
          </p:nvSpPr>
          <p:spPr>
            <a:xfrm>
              <a:off x="8838407" y="3439408"/>
              <a:ext cx="1594225" cy="461665"/>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●けいれんが止まらない</a:t>
              </a: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●けいれんが止まっても、</a:t>
              </a:r>
              <a:br>
                <a:rPr kumimoji="1" lang="en-US" altLang="ja-JP" sz="800" dirty="0">
                  <a:latin typeface="BIZ UDPゴシック" panose="020B0400000000000000" pitchFamily="50" charset="-128"/>
                  <a:ea typeface="BIZ UDPゴシック" panose="020B0400000000000000" pitchFamily="50" charset="-128"/>
                </a:rPr>
              </a:br>
              <a:r>
                <a:rPr kumimoji="1" lang="ja-JP" altLang="en-US" sz="800" dirty="0">
                  <a:latin typeface="BIZ UDPゴシック" panose="020B0400000000000000" pitchFamily="50" charset="-128"/>
                  <a:ea typeface="BIZ UDPゴシック" panose="020B0400000000000000" pitchFamily="50" charset="-128"/>
                </a:rPr>
                <a:t>　意識がもどらない</a:t>
              </a:r>
            </a:p>
          </p:txBody>
        </p:sp>
        <p:sp>
          <p:nvSpPr>
            <p:cNvPr id="16" name="テキスト ボックス 15">
              <a:extLst>
                <a:ext uri="{FF2B5EF4-FFF2-40B4-BE49-F238E27FC236}">
                  <a16:creationId xmlns:a16="http://schemas.microsoft.com/office/drawing/2014/main" id="{48CF90E5-6F20-8992-9854-DE2D5EFEEA93}"/>
                </a:ext>
              </a:extLst>
            </p:cNvPr>
            <p:cNvSpPr txBox="1"/>
            <p:nvPr/>
          </p:nvSpPr>
          <p:spPr>
            <a:xfrm>
              <a:off x="8735266" y="3886752"/>
              <a:ext cx="1168612" cy="253916"/>
            </a:xfrm>
            <a:prstGeom prst="rect">
              <a:avLst/>
            </a:prstGeom>
            <a:noFill/>
          </p:spPr>
          <p:txBody>
            <a:bodyPr wrap="square" rtlCol="0">
              <a:spAutoFit/>
            </a:bodyPr>
            <a:lstStyle/>
            <a:p>
              <a:r>
                <a:rPr lang="ja-JP" altLang="en-US" sz="1050" b="1" dirty="0">
                  <a:solidFill>
                    <a:srgbClr val="0070C0"/>
                  </a:solidFill>
                  <a:latin typeface="BIZ UDPゴシック" panose="020B0400000000000000" pitchFamily="50" charset="-128"/>
                  <a:ea typeface="BIZ UDPゴシック" panose="020B0400000000000000" pitchFamily="50" charset="-128"/>
                </a:rPr>
                <a:t>●</a:t>
              </a:r>
              <a:r>
                <a:rPr lang="ja-JP" altLang="en-US" sz="1050" b="1" dirty="0">
                  <a:latin typeface="BIZ UDPゴシック" panose="020B0400000000000000" pitchFamily="50" charset="-128"/>
                  <a:ea typeface="BIZ UDPゴシック" panose="020B0400000000000000" pitchFamily="50" charset="-128"/>
                </a:rPr>
                <a:t>けが・やけど</a:t>
              </a:r>
              <a:endParaRPr kumimoji="1" lang="ja-JP" altLang="en-US" sz="1050" b="1"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405B3D00-BC42-8210-487D-F11CF5599359}"/>
                </a:ext>
              </a:extLst>
            </p:cNvPr>
            <p:cNvSpPr txBox="1"/>
            <p:nvPr/>
          </p:nvSpPr>
          <p:spPr>
            <a:xfrm>
              <a:off x="8838407" y="4118409"/>
              <a:ext cx="1594225" cy="338554"/>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●大量の出血を伴うけが</a:t>
              </a: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●広範囲のやけど</a:t>
              </a:r>
            </a:p>
          </p:txBody>
        </p:sp>
        <p:sp>
          <p:nvSpPr>
            <p:cNvPr id="20" name="テキスト ボックス 19">
              <a:extLst>
                <a:ext uri="{FF2B5EF4-FFF2-40B4-BE49-F238E27FC236}">
                  <a16:creationId xmlns:a16="http://schemas.microsoft.com/office/drawing/2014/main" id="{957314D5-8AD3-B727-5180-2B644B6A9D3F}"/>
                </a:ext>
              </a:extLst>
            </p:cNvPr>
            <p:cNvSpPr txBox="1"/>
            <p:nvPr/>
          </p:nvSpPr>
          <p:spPr>
            <a:xfrm>
              <a:off x="10768804" y="2430395"/>
              <a:ext cx="1057855" cy="253916"/>
            </a:xfrm>
            <a:prstGeom prst="rect">
              <a:avLst/>
            </a:prstGeom>
            <a:noFill/>
          </p:spPr>
          <p:txBody>
            <a:bodyPr wrap="square" rtlCol="0">
              <a:spAutoFit/>
            </a:bodyPr>
            <a:lstStyle/>
            <a:p>
              <a:r>
                <a:rPr lang="ja-JP" altLang="en-US" sz="1050" b="1" dirty="0">
                  <a:solidFill>
                    <a:srgbClr val="0070C0"/>
                  </a:solidFill>
                  <a:latin typeface="BIZ UDPゴシック" panose="020B0400000000000000" pitchFamily="50" charset="-128"/>
                  <a:ea typeface="BIZ UDPゴシック" panose="020B0400000000000000" pitchFamily="50" charset="-128"/>
                </a:rPr>
                <a:t>●</a:t>
              </a:r>
              <a:r>
                <a:rPr kumimoji="1" lang="ja-JP" altLang="en-US" sz="1050" b="1" dirty="0">
                  <a:latin typeface="BIZ UDPゴシック" panose="020B0400000000000000" pitchFamily="50" charset="-128"/>
                  <a:ea typeface="BIZ UDPゴシック" panose="020B0400000000000000" pitchFamily="50" charset="-128"/>
                </a:rPr>
                <a:t>吐き気</a:t>
              </a:r>
            </a:p>
          </p:txBody>
        </p:sp>
        <p:sp>
          <p:nvSpPr>
            <p:cNvPr id="22" name="テキスト ボックス 21">
              <a:extLst>
                <a:ext uri="{FF2B5EF4-FFF2-40B4-BE49-F238E27FC236}">
                  <a16:creationId xmlns:a16="http://schemas.microsoft.com/office/drawing/2014/main" id="{837C6F12-BAA5-EA79-8A63-6411CAB1213C}"/>
                </a:ext>
              </a:extLst>
            </p:cNvPr>
            <p:cNvSpPr txBox="1"/>
            <p:nvPr/>
          </p:nvSpPr>
          <p:spPr>
            <a:xfrm>
              <a:off x="10907620" y="2688263"/>
              <a:ext cx="1939225" cy="215444"/>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●冷や汗を伴うような強い吐き気</a:t>
              </a:r>
            </a:p>
          </p:txBody>
        </p:sp>
        <p:sp>
          <p:nvSpPr>
            <p:cNvPr id="24" name="テキスト ボックス 23">
              <a:extLst>
                <a:ext uri="{FF2B5EF4-FFF2-40B4-BE49-F238E27FC236}">
                  <a16:creationId xmlns:a16="http://schemas.microsoft.com/office/drawing/2014/main" id="{E7BAEA14-C5C6-A2B2-0575-00E4A664B723}"/>
                </a:ext>
              </a:extLst>
            </p:cNvPr>
            <p:cNvSpPr txBox="1"/>
            <p:nvPr/>
          </p:nvSpPr>
          <p:spPr>
            <a:xfrm>
              <a:off x="10768804" y="3024946"/>
              <a:ext cx="1057855" cy="253916"/>
            </a:xfrm>
            <a:prstGeom prst="rect">
              <a:avLst/>
            </a:prstGeom>
            <a:noFill/>
          </p:spPr>
          <p:txBody>
            <a:bodyPr wrap="square" rtlCol="0">
              <a:spAutoFit/>
            </a:bodyPr>
            <a:lstStyle/>
            <a:p>
              <a:r>
                <a:rPr lang="ja-JP" altLang="en-US" sz="1050" b="1" dirty="0">
                  <a:solidFill>
                    <a:srgbClr val="0070C0"/>
                  </a:solidFill>
                  <a:latin typeface="BIZ UDPゴシック" panose="020B0400000000000000" pitchFamily="50" charset="-128"/>
                  <a:ea typeface="BIZ UDPゴシック" panose="020B0400000000000000" pitchFamily="50" charset="-128"/>
                </a:rPr>
                <a:t>●</a:t>
              </a:r>
              <a:r>
                <a:rPr lang="ja-JP" altLang="en-US" sz="1050" b="1" dirty="0">
                  <a:latin typeface="BIZ UDPゴシック" panose="020B0400000000000000" pitchFamily="50" charset="-128"/>
                  <a:ea typeface="BIZ UDPゴシック" panose="020B0400000000000000" pitchFamily="50" charset="-128"/>
                </a:rPr>
                <a:t>飲み込み</a:t>
              </a:r>
              <a:endParaRPr kumimoji="1" lang="ja-JP" altLang="en-US" sz="1050" b="1" dirty="0">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6323C5DF-26AD-203B-E0A9-D02E6F6761DE}"/>
                </a:ext>
              </a:extLst>
            </p:cNvPr>
            <p:cNvSpPr txBox="1"/>
            <p:nvPr/>
          </p:nvSpPr>
          <p:spPr>
            <a:xfrm>
              <a:off x="10907620" y="3282814"/>
              <a:ext cx="1939225" cy="338554"/>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●物をのどに詰まらせて、</a:t>
              </a:r>
              <a:endParaRPr kumimoji="1"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　呼吸が苦しい、意識がない</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8B3A5718-FD73-771F-E67B-226C5C5192F3}"/>
                </a:ext>
              </a:extLst>
            </p:cNvPr>
            <p:cNvSpPr txBox="1"/>
            <p:nvPr/>
          </p:nvSpPr>
          <p:spPr>
            <a:xfrm>
              <a:off x="10768804" y="3703743"/>
              <a:ext cx="1057855" cy="253916"/>
            </a:xfrm>
            <a:prstGeom prst="rect">
              <a:avLst/>
            </a:prstGeom>
            <a:noFill/>
          </p:spPr>
          <p:txBody>
            <a:bodyPr wrap="square" rtlCol="0">
              <a:spAutoFit/>
            </a:bodyPr>
            <a:lstStyle/>
            <a:p>
              <a:r>
                <a:rPr lang="ja-JP" altLang="en-US" sz="1050" b="1" dirty="0">
                  <a:solidFill>
                    <a:srgbClr val="0070C0"/>
                  </a:solidFill>
                  <a:latin typeface="BIZ UDPゴシック" panose="020B0400000000000000" pitchFamily="50" charset="-128"/>
                  <a:ea typeface="BIZ UDPゴシック" panose="020B0400000000000000" pitchFamily="50" charset="-128"/>
                </a:rPr>
                <a:t>●</a:t>
              </a:r>
              <a:r>
                <a:rPr lang="ja-JP" altLang="en-US" sz="1050" b="1" dirty="0">
                  <a:latin typeface="BIZ UDPゴシック" panose="020B0400000000000000" pitchFamily="50" charset="-128"/>
                  <a:ea typeface="BIZ UDPゴシック" panose="020B0400000000000000" pitchFamily="50" charset="-128"/>
                </a:rPr>
                <a:t>事故</a:t>
              </a:r>
              <a:endParaRPr kumimoji="1" lang="ja-JP" altLang="en-US" sz="1050" b="1" dirty="0">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208AB5F6-2E62-437D-2CF1-57940E7CA771}"/>
                </a:ext>
              </a:extLst>
            </p:cNvPr>
            <p:cNvSpPr txBox="1"/>
            <p:nvPr/>
          </p:nvSpPr>
          <p:spPr>
            <a:xfrm>
              <a:off x="10907620" y="3961611"/>
              <a:ext cx="1939225" cy="461665"/>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●交通事故にあった</a:t>
              </a:r>
              <a:endParaRPr kumimoji="1"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●水におぼれている</a:t>
              </a:r>
              <a:endParaRPr lang="en-US" altLang="ja-JP" sz="8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●高いところから落ちた</a:t>
              </a:r>
            </a:p>
          </p:txBody>
        </p:sp>
        <p:sp>
          <p:nvSpPr>
            <p:cNvPr id="38" name="テキスト ボックス 37">
              <a:extLst>
                <a:ext uri="{FF2B5EF4-FFF2-40B4-BE49-F238E27FC236}">
                  <a16:creationId xmlns:a16="http://schemas.microsoft.com/office/drawing/2014/main" id="{CE3B4A57-3242-AC56-396C-BC885FB5F6CF}"/>
                </a:ext>
              </a:extLst>
            </p:cNvPr>
            <p:cNvSpPr txBox="1"/>
            <p:nvPr/>
          </p:nvSpPr>
          <p:spPr>
            <a:xfrm>
              <a:off x="8969333" y="4449058"/>
              <a:ext cx="3307771" cy="253916"/>
            </a:xfrm>
            <a:prstGeom prst="rect">
              <a:avLst/>
            </a:prstGeom>
            <a:noFill/>
          </p:spPr>
          <p:txBody>
            <a:bodyPr wrap="square" rtlCol="0">
              <a:spAutoFit/>
            </a:bodyPr>
            <a:lstStyle/>
            <a:p>
              <a:r>
                <a:rPr lang="ja-JP" altLang="en-US" sz="1050" b="1" dirty="0">
                  <a:solidFill>
                    <a:srgbClr val="0070C0"/>
                  </a:solidFill>
                  <a:latin typeface="BIZ UDPゴシック" panose="020B0400000000000000" pitchFamily="50" charset="-128"/>
                  <a:ea typeface="BIZ UDPゴシック" panose="020B0400000000000000" pitchFamily="50" charset="-128"/>
                </a:rPr>
                <a:t>◎その他、いつもと違う場合、様子がおかしい場合</a:t>
              </a:r>
              <a:endParaRPr kumimoji="1" lang="ja-JP" altLang="en-US" sz="1050" b="1" dirty="0">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4185754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挿絵 が含まれている画像&#10;&#10;自動的に生成された説明">
            <a:extLst>
              <a:ext uri="{FF2B5EF4-FFF2-40B4-BE49-F238E27FC236}">
                <a16:creationId xmlns:a16="http://schemas.microsoft.com/office/drawing/2014/main" id="{7E586023-8965-3C5C-7D6E-C1511D9A0495}"/>
              </a:ext>
            </a:extLst>
          </p:cNvPr>
          <p:cNvPicPr>
            <a:picLocks noChangeAspect="1"/>
          </p:cNvPicPr>
          <p:nvPr/>
        </p:nvPicPr>
        <p:blipFill>
          <a:blip r:embed="rId4">
            <a:clrChange>
              <a:clrFrom>
                <a:srgbClr val="FFF2DF"/>
              </a:clrFrom>
              <a:clrTo>
                <a:srgbClr val="FFF2DF">
                  <a:alpha val="0"/>
                </a:srgbClr>
              </a:clrTo>
            </a:clrChange>
          </a:blip>
          <a:stretch>
            <a:fillRect/>
          </a:stretch>
        </p:blipFill>
        <p:spPr>
          <a:xfrm>
            <a:off x="1762579" y="2035282"/>
            <a:ext cx="824695" cy="1460734"/>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534F35A1-C3B9-9CCF-FBF1-2D9A3BE3D72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以下のような症状がある場合にはすぐに</a:t>
            </a:r>
            <a:r>
              <a:rPr lang="en-US" altLang="ja-JP" sz="2200" dirty="0">
                <a:latin typeface="BIZ UDPゴシック" panose="020B0400000000000000" pitchFamily="50" charset="-128"/>
                <a:ea typeface="BIZ UDPゴシック" panose="020B0400000000000000" pitchFamily="50" charset="-128"/>
              </a:rPr>
              <a:t>119</a:t>
            </a:r>
            <a:r>
              <a:rPr lang="ja-JP" altLang="en-US" sz="2200" dirty="0">
                <a:latin typeface="BIZ UDPゴシック" panose="020B0400000000000000" pitchFamily="50" charset="-128"/>
                <a:ea typeface="BIZ UDPゴシック" panose="020B0400000000000000" pitchFamily="50" charset="-128"/>
              </a:rPr>
              <a:t>番に電話しましょう</a:t>
            </a:r>
          </a:p>
        </p:txBody>
      </p:sp>
      <p:sp>
        <p:nvSpPr>
          <p:cNvPr id="8" name="テキスト ボックス 7">
            <a:extLst>
              <a:ext uri="{FF2B5EF4-FFF2-40B4-BE49-F238E27FC236}">
                <a16:creationId xmlns:a16="http://schemas.microsoft.com/office/drawing/2014/main" id="{DADC4F6C-2B33-E854-57C4-5C4EEE3A9FC9}"/>
              </a:ext>
            </a:extLst>
          </p:cNvPr>
          <p:cNvSpPr txBox="1"/>
          <p:nvPr/>
        </p:nvSpPr>
        <p:spPr>
          <a:xfrm>
            <a:off x="1772622" y="6372746"/>
            <a:ext cx="5598756" cy="276999"/>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出典：</a:t>
            </a:r>
            <a:r>
              <a:rPr lang="en-US" altLang="ja-JP" sz="1200" dirty="0">
                <a:latin typeface="BIZ UDPゴシック" panose="020B0400000000000000" pitchFamily="50" charset="-128"/>
                <a:ea typeface="BIZ UDPゴシック" panose="020B0400000000000000" pitchFamily="50" charset="-128"/>
              </a:rPr>
              <a:t>https://www.fdma.go.jp/publication/portal/post2.html</a:t>
            </a:r>
            <a:endParaRPr lang="ja-JP" altLang="en-US" sz="1200" dirty="0">
              <a:latin typeface="BIZ UDPゴシック" panose="020B0400000000000000" pitchFamily="50" charset="-128"/>
              <a:ea typeface="BIZ UDPゴシック" panose="020B0400000000000000" pitchFamily="50" charset="-128"/>
            </a:endParaRPr>
          </a:p>
        </p:txBody>
      </p:sp>
      <p:sp>
        <p:nvSpPr>
          <p:cNvPr id="35" name="四角形: 角を丸くする 34">
            <a:extLst>
              <a:ext uri="{FF2B5EF4-FFF2-40B4-BE49-F238E27FC236}">
                <a16:creationId xmlns:a16="http://schemas.microsoft.com/office/drawing/2014/main" id="{711C430A-93AC-8820-F49C-4B190EE491C9}"/>
              </a:ext>
            </a:extLst>
          </p:cNvPr>
          <p:cNvSpPr/>
          <p:nvPr/>
        </p:nvSpPr>
        <p:spPr>
          <a:xfrm>
            <a:off x="4960615" y="2405482"/>
            <a:ext cx="2894067" cy="378551"/>
          </a:xfrm>
          <a:prstGeom prst="roundRect">
            <a:avLst/>
          </a:prstGeom>
          <a:noFill/>
          <a:ln>
            <a:solidFill>
              <a:srgbClr val="F48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気をつける症状</a:t>
            </a:r>
          </a:p>
        </p:txBody>
      </p:sp>
      <p:sp>
        <p:nvSpPr>
          <p:cNvPr id="36" name="フローチャート: 代替処理 35">
            <a:extLst>
              <a:ext uri="{FF2B5EF4-FFF2-40B4-BE49-F238E27FC236}">
                <a16:creationId xmlns:a16="http://schemas.microsoft.com/office/drawing/2014/main" id="{F236977C-22DD-9EFA-85C1-20B260889D3C}"/>
              </a:ext>
            </a:extLst>
          </p:cNvPr>
          <p:cNvSpPr/>
          <p:nvPr/>
        </p:nvSpPr>
        <p:spPr>
          <a:xfrm>
            <a:off x="207535" y="1644192"/>
            <a:ext cx="8721572" cy="378551"/>
          </a:xfrm>
          <a:prstGeom prst="flowChartAlternateProcess">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ysClr val="windowText" lastClr="000000"/>
                </a:solidFill>
                <a:latin typeface="BIZ UDPゴシック" panose="020B0400000000000000" pitchFamily="50" charset="-128"/>
                <a:ea typeface="BIZ UDPゴシック" panose="020B0400000000000000" pitchFamily="50" charset="-128"/>
              </a:rPr>
              <a:t>子ども（</a:t>
            </a:r>
            <a:r>
              <a:rPr lang="en-US" altLang="ja-JP" sz="1600" dirty="0">
                <a:solidFill>
                  <a:sysClr val="windowText" lastClr="000000"/>
                </a:solidFill>
                <a:latin typeface="BIZ UDPゴシック" panose="020B0400000000000000" pitchFamily="50" charset="-128"/>
                <a:ea typeface="BIZ UDPゴシック" panose="020B0400000000000000" pitchFamily="50" charset="-128"/>
              </a:rPr>
              <a:t>15</a:t>
            </a:r>
            <a:r>
              <a:rPr lang="ja-JP" altLang="en-US" sz="1600" dirty="0">
                <a:solidFill>
                  <a:sysClr val="windowText" lastClr="000000"/>
                </a:solidFill>
                <a:latin typeface="BIZ UDPゴシック" panose="020B0400000000000000" pitchFamily="50" charset="-128"/>
                <a:ea typeface="BIZ UDPゴシック" panose="020B0400000000000000" pitchFamily="50" charset="-128"/>
              </a:rPr>
              <a:t>歳以下）</a:t>
            </a: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の場合</a:t>
            </a:r>
          </a:p>
        </p:txBody>
      </p:sp>
      <p:sp>
        <p:nvSpPr>
          <p:cNvPr id="7" name="タイトル 1">
            <a:extLst>
              <a:ext uri="{FF2B5EF4-FFF2-40B4-BE49-F238E27FC236}">
                <a16:creationId xmlns:a16="http://schemas.microsoft.com/office/drawing/2014/main" id="{FE42781A-17DD-E68C-42C8-DAED6A78CFF8}"/>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grpSp>
        <p:nvGrpSpPr>
          <p:cNvPr id="18" name="グループ化 17">
            <a:extLst>
              <a:ext uri="{FF2B5EF4-FFF2-40B4-BE49-F238E27FC236}">
                <a16:creationId xmlns:a16="http://schemas.microsoft.com/office/drawing/2014/main" id="{76C404F3-E373-A86A-619C-8741215C8E9A}"/>
              </a:ext>
            </a:extLst>
          </p:cNvPr>
          <p:cNvGrpSpPr/>
          <p:nvPr/>
        </p:nvGrpSpPr>
        <p:grpSpPr>
          <a:xfrm>
            <a:off x="4104369" y="2946040"/>
            <a:ext cx="2321989" cy="908689"/>
            <a:chOff x="9763629" y="2880853"/>
            <a:chExt cx="2321989" cy="908689"/>
          </a:xfrm>
        </p:grpSpPr>
        <p:grpSp>
          <p:nvGrpSpPr>
            <p:cNvPr id="9" name="グループ化 8">
              <a:extLst>
                <a:ext uri="{FF2B5EF4-FFF2-40B4-BE49-F238E27FC236}">
                  <a16:creationId xmlns:a16="http://schemas.microsoft.com/office/drawing/2014/main" id="{06D63A6E-CA1D-47E7-1DDE-4893B54BDE79}"/>
                </a:ext>
              </a:extLst>
            </p:cNvPr>
            <p:cNvGrpSpPr/>
            <p:nvPr/>
          </p:nvGrpSpPr>
          <p:grpSpPr>
            <a:xfrm>
              <a:off x="9763629" y="3174177"/>
              <a:ext cx="2321989" cy="615365"/>
              <a:chOff x="9298613" y="4789620"/>
              <a:chExt cx="2321989" cy="615365"/>
            </a:xfrm>
          </p:grpSpPr>
          <p:sp>
            <p:nvSpPr>
              <p:cNvPr id="14" name="四角形: 角を丸くする 13">
                <a:extLst>
                  <a:ext uri="{FF2B5EF4-FFF2-40B4-BE49-F238E27FC236}">
                    <a16:creationId xmlns:a16="http://schemas.microsoft.com/office/drawing/2014/main" id="{809FFA1C-0C89-B56D-AF8D-E876A83480B9}"/>
                  </a:ext>
                </a:extLst>
              </p:cNvPr>
              <p:cNvSpPr/>
              <p:nvPr/>
            </p:nvSpPr>
            <p:spPr>
              <a:xfrm>
                <a:off x="9299329" y="4789620"/>
                <a:ext cx="2321273" cy="615365"/>
              </a:xfrm>
              <a:prstGeom prst="roundRect">
                <a:avLst>
                  <a:gd name="adj" fmla="val 19242"/>
                </a:avLst>
              </a:prstGeom>
              <a:solidFill>
                <a:schemeClr val="bg1"/>
              </a:solidFill>
              <a:ln w="28575">
                <a:solidFill>
                  <a:srgbClr val="F48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81980E74-938B-31B8-6103-1C3360515982}"/>
                  </a:ext>
                </a:extLst>
              </p:cNvPr>
              <p:cNvSpPr txBox="1"/>
              <p:nvPr/>
            </p:nvSpPr>
            <p:spPr>
              <a:xfrm>
                <a:off x="9298613" y="4989487"/>
                <a:ext cx="2098646" cy="415498"/>
              </a:xfrm>
              <a:prstGeom prst="rect">
                <a:avLst/>
              </a:prstGeom>
              <a:noFill/>
              <a:ln>
                <a:noFill/>
              </a:ln>
            </p:spPr>
            <p:txBody>
              <a:bodyPr wrap="square" rtlCol="0">
                <a:spAutoFit/>
              </a:bodyPr>
              <a:lstStyle/>
              <a:p>
                <a:r>
                  <a:rPr lang="ja-JP" altLang="en-US" sz="1050" dirty="0">
                    <a:solidFill>
                      <a:srgbClr val="F4811F"/>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くちびるの色が紫色</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F4811F"/>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顔色が明らかに悪い</a:t>
                </a:r>
                <a:endParaRPr lang="en-US" altLang="ja-JP" sz="1050" dirty="0">
                  <a:latin typeface="BIZ UDPゴシック" panose="020B0400000000000000" pitchFamily="50" charset="-128"/>
                  <a:ea typeface="BIZ UDPゴシック" panose="020B0400000000000000" pitchFamily="50" charset="-128"/>
                </a:endParaRPr>
              </a:p>
            </p:txBody>
          </p:sp>
        </p:grpSp>
        <p:sp>
          <p:nvSpPr>
            <p:cNvPr id="12" name="楕円 11">
              <a:extLst>
                <a:ext uri="{FF2B5EF4-FFF2-40B4-BE49-F238E27FC236}">
                  <a16:creationId xmlns:a16="http://schemas.microsoft.com/office/drawing/2014/main" id="{5A771686-906C-A1AA-6746-110B0E42C764}"/>
                </a:ext>
              </a:extLst>
            </p:cNvPr>
            <p:cNvSpPr/>
            <p:nvPr/>
          </p:nvSpPr>
          <p:spPr>
            <a:xfrm>
              <a:off x="9893009" y="2880853"/>
              <a:ext cx="470647" cy="439050"/>
            </a:xfrm>
            <a:prstGeom prst="ellipse">
              <a:avLst/>
            </a:prstGeom>
            <a:solidFill>
              <a:srgbClr val="F4811F"/>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BIZ UDPゴシック" panose="020B0400000000000000" pitchFamily="50" charset="-128"/>
                  <a:ea typeface="BIZ UDPゴシック" panose="020B0400000000000000" pitchFamily="50" charset="-128"/>
                </a:rPr>
                <a:t>顔</a:t>
              </a:r>
            </a:p>
          </p:txBody>
        </p:sp>
      </p:grpSp>
      <p:grpSp>
        <p:nvGrpSpPr>
          <p:cNvPr id="19" name="グループ化 18">
            <a:extLst>
              <a:ext uri="{FF2B5EF4-FFF2-40B4-BE49-F238E27FC236}">
                <a16:creationId xmlns:a16="http://schemas.microsoft.com/office/drawing/2014/main" id="{7E91FB39-24E0-152E-E738-211EC74AC554}"/>
              </a:ext>
            </a:extLst>
          </p:cNvPr>
          <p:cNvGrpSpPr/>
          <p:nvPr/>
        </p:nvGrpSpPr>
        <p:grpSpPr>
          <a:xfrm>
            <a:off x="6427074" y="2931728"/>
            <a:ext cx="2716927" cy="1118125"/>
            <a:chOff x="9705494" y="2880853"/>
            <a:chExt cx="2716927" cy="1118125"/>
          </a:xfrm>
        </p:grpSpPr>
        <p:grpSp>
          <p:nvGrpSpPr>
            <p:cNvPr id="20" name="グループ化 19">
              <a:extLst>
                <a:ext uri="{FF2B5EF4-FFF2-40B4-BE49-F238E27FC236}">
                  <a16:creationId xmlns:a16="http://schemas.microsoft.com/office/drawing/2014/main" id="{6B9EBA17-9EF9-958B-B491-0B6457A1A9FF}"/>
                </a:ext>
              </a:extLst>
            </p:cNvPr>
            <p:cNvGrpSpPr/>
            <p:nvPr/>
          </p:nvGrpSpPr>
          <p:grpSpPr>
            <a:xfrm>
              <a:off x="9705494" y="3174177"/>
              <a:ext cx="2716927" cy="824801"/>
              <a:chOff x="9240478" y="4789620"/>
              <a:chExt cx="2716927" cy="824801"/>
            </a:xfrm>
          </p:grpSpPr>
          <p:sp>
            <p:nvSpPr>
              <p:cNvPr id="23" name="四角形: 角を丸くする 22">
                <a:extLst>
                  <a:ext uri="{FF2B5EF4-FFF2-40B4-BE49-F238E27FC236}">
                    <a16:creationId xmlns:a16="http://schemas.microsoft.com/office/drawing/2014/main" id="{71BBB4D0-F496-B567-CA3D-E8D0A510A397}"/>
                  </a:ext>
                </a:extLst>
              </p:cNvPr>
              <p:cNvSpPr/>
              <p:nvPr/>
            </p:nvSpPr>
            <p:spPr>
              <a:xfrm>
                <a:off x="9299329" y="4789620"/>
                <a:ext cx="2497702" cy="824801"/>
              </a:xfrm>
              <a:prstGeom prst="roundRect">
                <a:avLst>
                  <a:gd name="adj" fmla="val 19242"/>
                </a:avLst>
              </a:prstGeom>
              <a:solidFill>
                <a:schemeClr val="bg1"/>
              </a:solidFill>
              <a:ln w="28575">
                <a:solidFill>
                  <a:srgbClr val="F48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CE022B32-EDEE-EE10-2040-B398CA1EF613}"/>
                  </a:ext>
                </a:extLst>
              </p:cNvPr>
              <p:cNvSpPr txBox="1"/>
              <p:nvPr/>
            </p:nvSpPr>
            <p:spPr>
              <a:xfrm>
                <a:off x="9240478" y="4950641"/>
                <a:ext cx="2716927" cy="577081"/>
              </a:xfrm>
              <a:prstGeom prst="rect">
                <a:avLst/>
              </a:prstGeom>
              <a:noFill/>
              <a:ln>
                <a:noFill/>
              </a:ln>
            </p:spPr>
            <p:txBody>
              <a:bodyPr wrap="square" rtlCol="0">
                <a:spAutoFit/>
              </a:bodyPr>
              <a:lstStyle/>
              <a:p>
                <a:r>
                  <a:rPr lang="ja-JP" altLang="en-US" sz="1050" dirty="0">
                    <a:solidFill>
                      <a:srgbClr val="F4811F"/>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頭を痛がって、けいれんがある</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F4811F"/>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頭を強くぶつけて、出血が止まらない、</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latin typeface="BIZ UDPゴシック" panose="020B0400000000000000" pitchFamily="50" charset="-128"/>
                    <a:ea typeface="BIZ UDPゴシック" panose="020B0400000000000000" pitchFamily="50" charset="-128"/>
                  </a:rPr>
                  <a:t>   意識がない、けいれんがある</a:t>
                </a:r>
                <a:endParaRPr lang="en-US" altLang="ja-JP" sz="1050" dirty="0">
                  <a:latin typeface="BIZ UDPゴシック" panose="020B0400000000000000" pitchFamily="50" charset="-128"/>
                  <a:ea typeface="BIZ UDPゴシック" panose="020B0400000000000000" pitchFamily="50" charset="-128"/>
                </a:endParaRPr>
              </a:p>
            </p:txBody>
          </p:sp>
        </p:grpSp>
        <p:sp>
          <p:nvSpPr>
            <p:cNvPr id="22" name="楕円 21">
              <a:extLst>
                <a:ext uri="{FF2B5EF4-FFF2-40B4-BE49-F238E27FC236}">
                  <a16:creationId xmlns:a16="http://schemas.microsoft.com/office/drawing/2014/main" id="{35647916-8615-69F7-3185-2946B8DDDC3F}"/>
                </a:ext>
              </a:extLst>
            </p:cNvPr>
            <p:cNvSpPr/>
            <p:nvPr/>
          </p:nvSpPr>
          <p:spPr>
            <a:xfrm>
              <a:off x="9893009" y="2880853"/>
              <a:ext cx="470647" cy="439050"/>
            </a:xfrm>
            <a:prstGeom prst="ellipse">
              <a:avLst/>
            </a:prstGeom>
            <a:solidFill>
              <a:srgbClr val="F4811F"/>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BIZ UDPゴシック" panose="020B0400000000000000" pitchFamily="50" charset="-128"/>
                  <a:ea typeface="BIZ UDPゴシック" panose="020B0400000000000000" pitchFamily="50" charset="-128"/>
                </a:rPr>
                <a:t>頭</a:t>
              </a:r>
              <a:endParaRPr kumimoji="1" lang="ja-JP" altLang="en-US" b="1" dirty="0">
                <a:latin typeface="BIZ UDPゴシック" panose="020B0400000000000000" pitchFamily="50" charset="-128"/>
                <a:ea typeface="BIZ UDPゴシック" panose="020B0400000000000000" pitchFamily="50" charset="-128"/>
              </a:endParaRPr>
            </a:p>
          </p:txBody>
        </p:sp>
      </p:grpSp>
      <p:grpSp>
        <p:nvGrpSpPr>
          <p:cNvPr id="26" name="グループ化 25">
            <a:extLst>
              <a:ext uri="{FF2B5EF4-FFF2-40B4-BE49-F238E27FC236}">
                <a16:creationId xmlns:a16="http://schemas.microsoft.com/office/drawing/2014/main" id="{3EFA203A-8BCC-1192-5713-878947537533}"/>
              </a:ext>
            </a:extLst>
          </p:cNvPr>
          <p:cNvGrpSpPr/>
          <p:nvPr/>
        </p:nvGrpSpPr>
        <p:grpSpPr>
          <a:xfrm>
            <a:off x="4087420" y="4056188"/>
            <a:ext cx="2615403" cy="1057549"/>
            <a:chOff x="9733980" y="2880853"/>
            <a:chExt cx="2615403" cy="1057549"/>
          </a:xfrm>
        </p:grpSpPr>
        <p:grpSp>
          <p:nvGrpSpPr>
            <p:cNvPr id="27" name="グループ化 26">
              <a:extLst>
                <a:ext uri="{FF2B5EF4-FFF2-40B4-BE49-F238E27FC236}">
                  <a16:creationId xmlns:a16="http://schemas.microsoft.com/office/drawing/2014/main" id="{5E6B8DFA-94CE-344C-7B29-DB06196E6FA1}"/>
                </a:ext>
              </a:extLst>
            </p:cNvPr>
            <p:cNvGrpSpPr/>
            <p:nvPr/>
          </p:nvGrpSpPr>
          <p:grpSpPr>
            <a:xfrm>
              <a:off x="9733980" y="3174178"/>
              <a:ext cx="2615403" cy="764224"/>
              <a:chOff x="9268964" y="4789621"/>
              <a:chExt cx="2615403" cy="764224"/>
            </a:xfrm>
          </p:grpSpPr>
          <p:sp>
            <p:nvSpPr>
              <p:cNvPr id="29" name="四角形: 角を丸くする 28">
                <a:extLst>
                  <a:ext uri="{FF2B5EF4-FFF2-40B4-BE49-F238E27FC236}">
                    <a16:creationId xmlns:a16="http://schemas.microsoft.com/office/drawing/2014/main" id="{56636F65-C49F-F248-D8BD-563F1BE72A31}"/>
                  </a:ext>
                </a:extLst>
              </p:cNvPr>
              <p:cNvSpPr/>
              <p:nvPr/>
            </p:nvSpPr>
            <p:spPr>
              <a:xfrm>
                <a:off x="9299329" y="4789621"/>
                <a:ext cx="2321273" cy="764224"/>
              </a:xfrm>
              <a:prstGeom prst="roundRect">
                <a:avLst>
                  <a:gd name="adj" fmla="val 19242"/>
                </a:avLst>
              </a:prstGeom>
              <a:solidFill>
                <a:schemeClr val="bg1"/>
              </a:solidFill>
              <a:ln w="28575">
                <a:solidFill>
                  <a:srgbClr val="F48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F7BE81D0-9FE0-E8FD-EF72-C5EAD4AD2F1C}"/>
                  </a:ext>
                </a:extLst>
              </p:cNvPr>
              <p:cNvSpPr txBox="1"/>
              <p:nvPr/>
            </p:nvSpPr>
            <p:spPr>
              <a:xfrm>
                <a:off x="9268964" y="4913479"/>
                <a:ext cx="2615403" cy="577081"/>
              </a:xfrm>
              <a:prstGeom prst="rect">
                <a:avLst/>
              </a:prstGeom>
              <a:noFill/>
              <a:ln>
                <a:noFill/>
              </a:ln>
            </p:spPr>
            <p:txBody>
              <a:bodyPr wrap="square" rtlCol="0">
                <a:spAutoFit/>
              </a:bodyPr>
              <a:lstStyle/>
              <a:p>
                <a:r>
                  <a:rPr lang="ja-JP" altLang="en-US" sz="1050" dirty="0">
                    <a:solidFill>
                      <a:srgbClr val="F4811F"/>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激しい咳やゼーゼーして呼吸が</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latin typeface="BIZ UDPゴシック" panose="020B0400000000000000" pitchFamily="50" charset="-128"/>
                    <a:ea typeface="BIZ UDPゴシック" panose="020B0400000000000000" pitchFamily="50" charset="-128"/>
                  </a:rPr>
                  <a:t>　苦しそう</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F4811F"/>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呼吸が弱い</a:t>
                </a:r>
                <a:endParaRPr lang="en-US" altLang="ja-JP" sz="1050" dirty="0">
                  <a:latin typeface="BIZ UDPゴシック" panose="020B0400000000000000" pitchFamily="50" charset="-128"/>
                  <a:ea typeface="BIZ UDPゴシック" panose="020B0400000000000000" pitchFamily="50" charset="-128"/>
                </a:endParaRPr>
              </a:p>
            </p:txBody>
          </p:sp>
        </p:grpSp>
        <p:sp>
          <p:nvSpPr>
            <p:cNvPr id="28" name="楕円 27">
              <a:extLst>
                <a:ext uri="{FF2B5EF4-FFF2-40B4-BE49-F238E27FC236}">
                  <a16:creationId xmlns:a16="http://schemas.microsoft.com/office/drawing/2014/main" id="{78902B94-C0DB-4A1B-4143-121BA18F5A0C}"/>
                </a:ext>
              </a:extLst>
            </p:cNvPr>
            <p:cNvSpPr/>
            <p:nvPr/>
          </p:nvSpPr>
          <p:spPr>
            <a:xfrm>
              <a:off x="9893009" y="2880853"/>
              <a:ext cx="470647" cy="439050"/>
            </a:xfrm>
            <a:prstGeom prst="ellipse">
              <a:avLst/>
            </a:prstGeom>
            <a:solidFill>
              <a:srgbClr val="F4811F"/>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BIZ UDPゴシック" panose="020B0400000000000000" pitchFamily="50" charset="-128"/>
                  <a:ea typeface="BIZ UDPゴシック" panose="020B0400000000000000" pitchFamily="50" charset="-128"/>
                </a:rPr>
                <a:t>胸</a:t>
              </a:r>
            </a:p>
          </p:txBody>
        </p:sp>
      </p:grpSp>
      <p:grpSp>
        <p:nvGrpSpPr>
          <p:cNvPr id="41" name="グループ化 40">
            <a:extLst>
              <a:ext uri="{FF2B5EF4-FFF2-40B4-BE49-F238E27FC236}">
                <a16:creationId xmlns:a16="http://schemas.microsoft.com/office/drawing/2014/main" id="{B864D369-50B6-37E0-1EC1-263472BBFB61}"/>
              </a:ext>
            </a:extLst>
          </p:cNvPr>
          <p:cNvGrpSpPr/>
          <p:nvPr/>
        </p:nvGrpSpPr>
        <p:grpSpPr>
          <a:xfrm>
            <a:off x="4110001" y="5279306"/>
            <a:ext cx="2276903" cy="881639"/>
            <a:chOff x="9074166" y="4042211"/>
            <a:chExt cx="2276903" cy="881639"/>
          </a:xfrm>
        </p:grpSpPr>
        <p:grpSp>
          <p:nvGrpSpPr>
            <p:cNvPr id="31" name="グループ化 30">
              <a:extLst>
                <a:ext uri="{FF2B5EF4-FFF2-40B4-BE49-F238E27FC236}">
                  <a16:creationId xmlns:a16="http://schemas.microsoft.com/office/drawing/2014/main" id="{3B1D2D69-23A4-E3F9-9A97-3EE699927A71}"/>
                </a:ext>
              </a:extLst>
            </p:cNvPr>
            <p:cNvGrpSpPr/>
            <p:nvPr/>
          </p:nvGrpSpPr>
          <p:grpSpPr>
            <a:xfrm>
              <a:off x="9074166" y="4042211"/>
              <a:ext cx="2276903" cy="881639"/>
              <a:chOff x="9764345" y="2880853"/>
              <a:chExt cx="2276903" cy="881639"/>
            </a:xfrm>
          </p:grpSpPr>
          <p:grpSp>
            <p:nvGrpSpPr>
              <p:cNvPr id="33" name="グループ化 32">
                <a:extLst>
                  <a:ext uri="{FF2B5EF4-FFF2-40B4-BE49-F238E27FC236}">
                    <a16:creationId xmlns:a16="http://schemas.microsoft.com/office/drawing/2014/main" id="{50A26D73-74C9-824D-A6E4-256F322B0CC8}"/>
                  </a:ext>
                </a:extLst>
              </p:cNvPr>
              <p:cNvGrpSpPr/>
              <p:nvPr/>
            </p:nvGrpSpPr>
            <p:grpSpPr>
              <a:xfrm>
                <a:off x="9764345" y="3174178"/>
                <a:ext cx="2276903" cy="588314"/>
                <a:chOff x="9299329" y="4789621"/>
                <a:chExt cx="2276903" cy="588314"/>
              </a:xfrm>
            </p:grpSpPr>
            <p:sp>
              <p:nvSpPr>
                <p:cNvPr id="38" name="四角形: 角を丸くする 37">
                  <a:extLst>
                    <a:ext uri="{FF2B5EF4-FFF2-40B4-BE49-F238E27FC236}">
                      <a16:creationId xmlns:a16="http://schemas.microsoft.com/office/drawing/2014/main" id="{FD813889-0A5C-4DA3-A459-94459D83B301}"/>
                    </a:ext>
                  </a:extLst>
                </p:cNvPr>
                <p:cNvSpPr/>
                <p:nvPr/>
              </p:nvSpPr>
              <p:spPr>
                <a:xfrm>
                  <a:off x="9299329" y="4789621"/>
                  <a:ext cx="2276903" cy="588314"/>
                </a:xfrm>
                <a:prstGeom prst="roundRect">
                  <a:avLst>
                    <a:gd name="adj" fmla="val 19242"/>
                  </a:avLst>
                </a:prstGeom>
                <a:solidFill>
                  <a:schemeClr val="bg1"/>
                </a:solidFill>
                <a:ln w="28575">
                  <a:solidFill>
                    <a:srgbClr val="F48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CCA450A9-79E2-66C8-C981-B7D24FE5B1C0}"/>
                    </a:ext>
                  </a:extLst>
                </p:cNvPr>
                <p:cNvSpPr txBox="1"/>
                <p:nvPr/>
              </p:nvSpPr>
              <p:spPr>
                <a:xfrm>
                  <a:off x="9299329" y="5018965"/>
                  <a:ext cx="1846299" cy="253916"/>
                </a:xfrm>
                <a:prstGeom prst="rect">
                  <a:avLst/>
                </a:prstGeom>
                <a:noFill/>
                <a:ln>
                  <a:noFill/>
                </a:ln>
              </p:spPr>
              <p:txBody>
                <a:bodyPr wrap="square" rtlCol="0">
                  <a:spAutoFit/>
                </a:bodyPr>
                <a:lstStyle/>
                <a:p>
                  <a:r>
                    <a:rPr lang="ja-JP" altLang="en-US" sz="1050" dirty="0">
                      <a:solidFill>
                        <a:srgbClr val="F4811F"/>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手足が硬直している</a:t>
                  </a:r>
                  <a:endParaRPr lang="en-US" altLang="ja-JP" sz="1050" dirty="0">
                    <a:latin typeface="BIZ UDPゴシック" panose="020B0400000000000000" pitchFamily="50" charset="-128"/>
                    <a:ea typeface="BIZ UDPゴシック" panose="020B0400000000000000" pitchFamily="50" charset="-128"/>
                  </a:endParaRPr>
                </a:p>
              </p:txBody>
            </p:sp>
          </p:grpSp>
          <p:sp>
            <p:nvSpPr>
              <p:cNvPr id="37" name="楕円 36">
                <a:extLst>
                  <a:ext uri="{FF2B5EF4-FFF2-40B4-BE49-F238E27FC236}">
                    <a16:creationId xmlns:a16="http://schemas.microsoft.com/office/drawing/2014/main" id="{2E51CA40-8650-EA84-F46B-4A7AC0840528}"/>
                  </a:ext>
                </a:extLst>
              </p:cNvPr>
              <p:cNvSpPr/>
              <p:nvPr/>
            </p:nvSpPr>
            <p:spPr>
              <a:xfrm>
                <a:off x="9893009" y="2880853"/>
                <a:ext cx="470647" cy="439050"/>
              </a:xfrm>
              <a:prstGeom prst="ellipse">
                <a:avLst/>
              </a:prstGeom>
              <a:solidFill>
                <a:srgbClr val="F4811F"/>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grpSp>
        <p:sp>
          <p:nvSpPr>
            <p:cNvPr id="40" name="テキスト ボックス 39">
              <a:extLst>
                <a:ext uri="{FF2B5EF4-FFF2-40B4-BE49-F238E27FC236}">
                  <a16:creationId xmlns:a16="http://schemas.microsoft.com/office/drawing/2014/main" id="{2F6FEFD9-F1E3-4190-6EF7-99043EE196CE}"/>
                </a:ext>
              </a:extLst>
            </p:cNvPr>
            <p:cNvSpPr txBox="1"/>
            <p:nvPr/>
          </p:nvSpPr>
          <p:spPr>
            <a:xfrm>
              <a:off x="9206005" y="4127213"/>
              <a:ext cx="660874" cy="230832"/>
            </a:xfrm>
            <a:prstGeom prst="rect">
              <a:avLst/>
            </a:prstGeom>
            <a:noFill/>
          </p:spPr>
          <p:txBody>
            <a:bodyPr wrap="square" rtlCol="0">
              <a:spAutoFit/>
            </a:bodyPr>
            <a:lstStyle/>
            <a:p>
              <a:r>
                <a:rPr kumimoji="1" lang="ja-JP" altLang="en-US" sz="900" b="1" dirty="0">
                  <a:solidFill>
                    <a:schemeClr val="bg1"/>
                  </a:solidFill>
                  <a:latin typeface="BIZ UDPゴシック" panose="020B0400000000000000" pitchFamily="50" charset="-128"/>
                  <a:ea typeface="BIZ UDPゴシック" panose="020B0400000000000000" pitchFamily="50" charset="-128"/>
                </a:rPr>
                <a:t>手・足</a:t>
              </a:r>
            </a:p>
          </p:txBody>
        </p:sp>
      </p:grpSp>
      <p:grpSp>
        <p:nvGrpSpPr>
          <p:cNvPr id="42" name="グループ化 41">
            <a:extLst>
              <a:ext uri="{FF2B5EF4-FFF2-40B4-BE49-F238E27FC236}">
                <a16:creationId xmlns:a16="http://schemas.microsoft.com/office/drawing/2014/main" id="{18490A56-5E85-FC1E-20A1-350270C2EED9}"/>
              </a:ext>
            </a:extLst>
          </p:cNvPr>
          <p:cNvGrpSpPr/>
          <p:nvPr/>
        </p:nvGrpSpPr>
        <p:grpSpPr>
          <a:xfrm>
            <a:off x="6439058" y="4186703"/>
            <a:ext cx="2615403" cy="1513587"/>
            <a:chOff x="8889554" y="4042211"/>
            <a:chExt cx="2615403" cy="1513587"/>
          </a:xfrm>
        </p:grpSpPr>
        <p:grpSp>
          <p:nvGrpSpPr>
            <p:cNvPr id="43" name="グループ化 42">
              <a:extLst>
                <a:ext uri="{FF2B5EF4-FFF2-40B4-BE49-F238E27FC236}">
                  <a16:creationId xmlns:a16="http://schemas.microsoft.com/office/drawing/2014/main" id="{A2824428-EDA5-5468-3443-66A134F189B0}"/>
                </a:ext>
              </a:extLst>
            </p:cNvPr>
            <p:cNvGrpSpPr/>
            <p:nvPr/>
          </p:nvGrpSpPr>
          <p:grpSpPr>
            <a:xfrm>
              <a:off x="8889554" y="4042211"/>
              <a:ext cx="2615403" cy="1513587"/>
              <a:chOff x="9579733" y="2880853"/>
              <a:chExt cx="2615403" cy="1513587"/>
            </a:xfrm>
          </p:grpSpPr>
          <p:grpSp>
            <p:nvGrpSpPr>
              <p:cNvPr id="45" name="グループ化 44">
                <a:extLst>
                  <a:ext uri="{FF2B5EF4-FFF2-40B4-BE49-F238E27FC236}">
                    <a16:creationId xmlns:a16="http://schemas.microsoft.com/office/drawing/2014/main" id="{A2E0E223-55DD-6139-8047-72DF349735CF}"/>
                  </a:ext>
                </a:extLst>
              </p:cNvPr>
              <p:cNvGrpSpPr/>
              <p:nvPr/>
            </p:nvGrpSpPr>
            <p:grpSpPr>
              <a:xfrm>
                <a:off x="9579733" y="3174177"/>
                <a:ext cx="2615403" cy="1220263"/>
                <a:chOff x="9114717" y="4789620"/>
                <a:chExt cx="2615403" cy="1220263"/>
              </a:xfrm>
            </p:grpSpPr>
            <p:sp>
              <p:nvSpPr>
                <p:cNvPr id="47" name="四角形: 角を丸くする 46">
                  <a:extLst>
                    <a:ext uri="{FF2B5EF4-FFF2-40B4-BE49-F238E27FC236}">
                      <a16:creationId xmlns:a16="http://schemas.microsoft.com/office/drawing/2014/main" id="{90E0D07D-DC7D-44A7-E598-427641F7186A}"/>
                    </a:ext>
                  </a:extLst>
                </p:cNvPr>
                <p:cNvSpPr/>
                <p:nvPr/>
              </p:nvSpPr>
              <p:spPr>
                <a:xfrm>
                  <a:off x="9161585" y="4789620"/>
                  <a:ext cx="2497702" cy="1220263"/>
                </a:xfrm>
                <a:prstGeom prst="roundRect">
                  <a:avLst>
                    <a:gd name="adj" fmla="val 19242"/>
                  </a:avLst>
                </a:prstGeom>
                <a:solidFill>
                  <a:schemeClr val="bg1"/>
                </a:solidFill>
                <a:ln w="28575">
                  <a:solidFill>
                    <a:srgbClr val="F48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96E9985B-319E-CF08-3F86-5C44154B1BEA}"/>
                    </a:ext>
                  </a:extLst>
                </p:cNvPr>
                <p:cNvSpPr txBox="1"/>
                <p:nvPr/>
              </p:nvSpPr>
              <p:spPr>
                <a:xfrm>
                  <a:off x="9114717" y="5008037"/>
                  <a:ext cx="2615403" cy="900246"/>
                </a:xfrm>
                <a:prstGeom prst="rect">
                  <a:avLst/>
                </a:prstGeom>
                <a:noFill/>
                <a:ln>
                  <a:noFill/>
                </a:ln>
              </p:spPr>
              <p:txBody>
                <a:bodyPr wrap="square" rtlCol="0">
                  <a:spAutoFit/>
                </a:bodyPr>
                <a:lstStyle/>
                <a:p>
                  <a:r>
                    <a:rPr lang="ja-JP" altLang="en-US" sz="1050" dirty="0">
                      <a:solidFill>
                        <a:srgbClr val="F4811F"/>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激しい下痢や嘔吐で水分が取れず</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latin typeface="BIZ UDPゴシック" panose="020B0400000000000000" pitchFamily="50" charset="-128"/>
                      <a:ea typeface="BIZ UDPゴシック" panose="020B0400000000000000" pitchFamily="50" charset="-128"/>
                    </a:rPr>
                    <a:t>　食欲がなく意識がはっきりしない</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F4811F"/>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激しいおなかの痛みで苦しがる</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F4811F"/>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嘔吐が止まらない</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F4811F"/>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便に血がまじった</a:t>
                  </a:r>
                  <a:endParaRPr lang="en-US" altLang="ja-JP" sz="1050" dirty="0">
                    <a:latin typeface="BIZ UDPゴシック" panose="020B0400000000000000" pitchFamily="50" charset="-128"/>
                    <a:ea typeface="BIZ UDPゴシック" panose="020B0400000000000000" pitchFamily="50" charset="-128"/>
                  </a:endParaRPr>
                </a:p>
              </p:txBody>
            </p:sp>
          </p:grpSp>
          <p:sp>
            <p:nvSpPr>
              <p:cNvPr id="46" name="楕円 45">
                <a:extLst>
                  <a:ext uri="{FF2B5EF4-FFF2-40B4-BE49-F238E27FC236}">
                    <a16:creationId xmlns:a16="http://schemas.microsoft.com/office/drawing/2014/main" id="{81DFFF17-D1A0-2B31-88D3-7E0839CE5D75}"/>
                  </a:ext>
                </a:extLst>
              </p:cNvPr>
              <p:cNvSpPr/>
              <p:nvPr/>
            </p:nvSpPr>
            <p:spPr>
              <a:xfrm>
                <a:off x="9893009" y="2880853"/>
                <a:ext cx="470647" cy="439050"/>
              </a:xfrm>
              <a:prstGeom prst="ellipse">
                <a:avLst/>
              </a:prstGeom>
              <a:solidFill>
                <a:srgbClr val="F4811F"/>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grpSp>
        <p:sp>
          <p:nvSpPr>
            <p:cNvPr id="44" name="テキスト ボックス 43">
              <a:extLst>
                <a:ext uri="{FF2B5EF4-FFF2-40B4-BE49-F238E27FC236}">
                  <a16:creationId xmlns:a16="http://schemas.microsoft.com/office/drawing/2014/main" id="{9D6F4356-E580-75F0-0B7E-C7501C55BFB6}"/>
                </a:ext>
              </a:extLst>
            </p:cNvPr>
            <p:cNvSpPr txBox="1"/>
            <p:nvPr/>
          </p:nvSpPr>
          <p:spPr>
            <a:xfrm>
              <a:off x="9180605" y="4136738"/>
              <a:ext cx="660874" cy="230832"/>
            </a:xfrm>
            <a:prstGeom prst="rect">
              <a:avLst/>
            </a:prstGeom>
            <a:noFill/>
          </p:spPr>
          <p:txBody>
            <a:bodyPr wrap="square" rtlCol="0">
              <a:spAutoFit/>
            </a:bodyPr>
            <a:lstStyle/>
            <a:p>
              <a:r>
                <a:rPr kumimoji="1" lang="ja-JP" altLang="en-US" sz="900" b="1" dirty="0">
                  <a:solidFill>
                    <a:schemeClr val="bg1"/>
                  </a:solidFill>
                  <a:latin typeface="BIZ UDPゴシック" panose="020B0400000000000000" pitchFamily="50" charset="-128"/>
                  <a:ea typeface="BIZ UDPゴシック" panose="020B0400000000000000" pitchFamily="50" charset="-128"/>
                </a:rPr>
                <a:t>おなか</a:t>
              </a:r>
            </a:p>
          </p:txBody>
        </p:sp>
      </p:grpSp>
      <p:grpSp>
        <p:nvGrpSpPr>
          <p:cNvPr id="59" name="グループ化 58">
            <a:extLst>
              <a:ext uri="{FF2B5EF4-FFF2-40B4-BE49-F238E27FC236}">
                <a16:creationId xmlns:a16="http://schemas.microsoft.com/office/drawing/2014/main" id="{B72317B4-92B0-FA57-6497-33A858D141A6}"/>
              </a:ext>
            </a:extLst>
          </p:cNvPr>
          <p:cNvGrpSpPr/>
          <p:nvPr/>
        </p:nvGrpSpPr>
        <p:grpSpPr>
          <a:xfrm>
            <a:off x="222782" y="3617288"/>
            <a:ext cx="4180822" cy="2711863"/>
            <a:chOff x="5867247" y="3531798"/>
            <a:chExt cx="4180822" cy="2711863"/>
          </a:xfrm>
        </p:grpSpPr>
        <p:grpSp>
          <p:nvGrpSpPr>
            <p:cNvPr id="4" name="グループ化 3">
              <a:extLst>
                <a:ext uri="{FF2B5EF4-FFF2-40B4-BE49-F238E27FC236}">
                  <a16:creationId xmlns:a16="http://schemas.microsoft.com/office/drawing/2014/main" id="{F78D9CBD-3856-2A63-9980-0C3229C2BCB2}"/>
                </a:ext>
              </a:extLst>
            </p:cNvPr>
            <p:cNvGrpSpPr/>
            <p:nvPr/>
          </p:nvGrpSpPr>
          <p:grpSpPr>
            <a:xfrm>
              <a:off x="5867247" y="3531798"/>
              <a:ext cx="4180822" cy="2711863"/>
              <a:chOff x="8664384" y="2125083"/>
              <a:chExt cx="4180822" cy="2711863"/>
            </a:xfrm>
          </p:grpSpPr>
          <p:sp>
            <p:nvSpPr>
              <p:cNvPr id="5" name="四角形: 角を丸くする 4">
                <a:extLst>
                  <a:ext uri="{FF2B5EF4-FFF2-40B4-BE49-F238E27FC236}">
                    <a16:creationId xmlns:a16="http://schemas.microsoft.com/office/drawing/2014/main" id="{09956BB9-7AFA-182B-5699-B16585D1CA8F}"/>
                  </a:ext>
                </a:extLst>
              </p:cNvPr>
              <p:cNvSpPr/>
              <p:nvPr/>
            </p:nvSpPr>
            <p:spPr>
              <a:xfrm>
                <a:off x="8665991" y="2125083"/>
                <a:ext cx="3820563" cy="2711863"/>
              </a:xfrm>
              <a:prstGeom prst="roundRect">
                <a:avLst>
                  <a:gd name="adj" fmla="val 11684"/>
                </a:avLst>
              </a:prstGeom>
              <a:solidFill>
                <a:schemeClr val="accent2">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E0F4098E-F7D3-B32C-8778-92710A6E485F}"/>
                  </a:ext>
                </a:extLst>
              </p:cNvPr>
              <p:cNvSpPr txBox="1"/>
              <p:nvPr/>
            </p:nvSpPr>
            <p:spPr>
              <a:xfrm>
                <a:off x="8673180" y="2188333"/>
                <a:ext cx="1057855"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a:t>
                </a:r>
                <a:r>
                  <a:rPr kumimoji="1" lang="ja-JP" altLang="en-US" sz="1050" b="1" dirty="0">
                    <a:latin typeface="BIZ UDPゴシック" panose="020B0400000000000000" pitchFamily="50" charset="-128"/>
                    <a:ea typeface="BIZ UDPゴシック" panose="020B0400000000000000" pitchFamily="50" charset="-128"/>
                  </a:rPr>
                  <a:t>意識の障害</a:t>
                </a:r>
              </a:p>
            </p:txBody>
          </p:sp>
          <p:sp>
            <p:nvSpPr>
              <p:cNvPr id="11" name="テキスト ボックス 10">
                <a:extLst>
                  <a:ext uri="{FF2B5EF4-FFF2-40B4-BE49-F238E27FC236}">
                    <a16:creationId xmlns:a16="http://schemas.microsoft.com/office/drawing/2014/main" id="{B63C6050-4417-609E-71D2-3AE82CE2BDAF}"/>
                  </a:ext>
                </a:extLst>
              </p:cNvPr>
              <p:cNvSpPr txBox="1"/>
              <p:nvPr/>
            </p:nvSpPr>
            <p:spPr>
              <a:xfrm>
                <a:off x="8840572" y="2446201"/>
                <a:ext cx="1939225" cy="338554"/>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●意識がない</a:t>
                </a:r>
                <a:r>
                  <a:rPr kumimoji="1" lang="en-US" altLang="ja-JP" sz="800" dirty="0">
                    <a:latin typeface="BIZ UDPゴシック" panose="020B0400000000000000" pitchFamily="50" charset="-128"/>
                    <a:ea typeface="BIZ UDPゴシック" panose="020B0400000000000000" pitchFamily="50" charset="-128"/>
                  </a:rPr>
                  <a:t>(</a:t>
                </a:r>
                <a:r>
                  <a:rPr kumimoji="1" lang="ja-JP" altLang="en-US" sz="800" dirty="0">
                    <a:latin typeface="BIZ UDPゴシック" panose="020B0400000000000000" pitchFamily="50" charset="-128"/>
                    <a:ea typeface="BIZ UDPゴシック" panose="020B0400000000000000" pitchFamily="50" charset="-128"/>
                  </a:rPr>
                  <a:t>返事がない</a:t>
                </a:r>
                <a:r>
                  <a:rPr kumimoji="1" lang="en-US" altLang="ja-JP" sz="800" dirty="0">
                    <a:latin typeface="BIZ UDPゴシック" panose="020B0400000000000000" pitchFamily="50" charset="-128"/>
                    <a:ea typeface="BIZ UDPゴシック" panose="020B0400000000000000" pitchFamily="50" charset="-128"/>
                  </a:rPr>
                  <a:t>)</a:t>
                </a:r>
              </a:p>
              <a:p>
                <a:r>
                  <a:rPr lang="ja-JP" altLang="en-US" sz="800" dirty="0">
                    <a:latin typeface="BIZ UDPゴシック" panose="020B0400000000000000" pitchFamily="50" charset="-128"/>
                    <a:ea typeface="BIZ UDPゴシック" panose="020B0400000000000000" pitchFamily="50" charset="-128"/>
                  </a:rPr>
                  <a:t>　またはおかしい</a:t>
                </a:r>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もうろうとしてる</a:t>
                </a:r>
                <a:r>
                  <a:rPr lang="en-US" altLang="ja-JP" sz="800" dirty="0">
                    <a:latin typeface="BIZ UDPゴシック" panose="020B0400000000000000" pitchFamily="50" charset="-128"/>
                    <a:ea typeface="BIZ UDPゴシック" panose="020B0400000000000000" pitchFamily="50" charset="-128"/>
                  </a:rPr>
                  <a:t>)</a:t>
                </a:r>
              </a:p>
            </p:txBody>
          </p:sp>
          <p:sp>
            <p:nvSpPr>
              <p:cNvPr id="16" name="テキスト ボックス 15">
                <a:extLst>
                  <a:ext uri="{FF2B5EF4-FFF2-40B4-BE49-F238E27FC236}">
                    <a16:creationId xmlns:a16="http://schemas.microsoft.com/office/drawing/2014/main" id="{1B844812-94F4-47D6-E150-10CF73E75ED5}"/>
                  </a:ext>
                </a:extLst>
              </p:cNvPr>
              <p:cNvSpPr txBox="1"/>
              <p:nvPr/>
            </p:nvSpPr>
            <p:spPr>
              <a:xfrm>
                <a:off x="8668156" y="2759563"/>
                <a:ext cx="1057855"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a:t>
                </a:r>
                <a:r>
                  <a:rPr lang="ja-JP" altLang="en-US" sz="1050" b="1" dirty="0">
                    <a:latin typeface="BIZ UDPゴシック" panose="020B0400000000000000" pitchFamily="50" charset="-128"/>
                    <a:ea typeface="BIZ UDPゴシック" panose="020B0400000000000000" pitchFamily="50" charset="-128"/>
                  </a:rPr>
                  <a:t>けいれん</a:t>
                </a:r>
                <a:endParaRPr kumimoji="1" lang="ja-JP" altLang="en-US" sz="1050" b="1" dirty="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B8495712-C873-CA60-54F0-56861D127B9C}"/>
                  </a:ext>
                </a:extLst>
              </p:cNvPr>
              <p:cNvSpPr txBox="1"/>
              <p:nvPr/>
            </p:nvSpPr>
            <p:spPr>
              <a:xfrm>
                <a:off x="8840572" y="2962025"/>
                <a:ext cx="1473955" cy="461665"/>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●けいれんが止まらない</a:t>
                </a: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●けいれんが止まっても、</a:t>
                </a: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　意識がもどらない</a:t>
                </a:r>
              </a:p>
            </p:txBody>
          </p:sp>
          <p:sp>
            <p:nvSpPr>
              <p:cNvPr id="34" name="テキスト ボックス 33">
                <a:extLst>
                  <a:ext uri="{FF2B5EF4-FFF2-40B4-BE49-F238E27FC236}">
                    <a16:creationId xmlns:a16="http://schemas.microsoft.com/office/drawing/2014/main" id="{4FB7409A-B6C9-E09D-0633-3E0C9905AE2B}"/>
                  </a:ext>
                </a:extLst>
              </p:cNvPr>
              <p:cNvSpPr txBox="1"/>
              <p:nvPr/>
            </p:nvSpPr>
            <p:spPr>
              <a:xfrm>
                <a:off x="8664384" y="3401863"/>
                <a:ext cx="1168612"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a:t>
                </a:r>
                <a:r>
                  <a:rPr lang="ja-JP" altLang="en-US" sz="1050" b="1" dirty="0">
                    <a:latin typeface="BIZ UDPゴシック" panose="020B0400000000000000" pitchFamily="50" charset="-128"/>
                    <a:ea typeface="BIZ UDPゴシック" panose="020B0400000000000000" pitchFamily="50" charset="-128"/>
                  </a:rPr>
                  <a:t>飲み込み</a:t>
                </a:r>
                <a:endParaRPr kumimoji="1" lang="ja-JP" altLang="en-US" sz="1050" b="1" dirty="0">
                  <a:latin typeface="BIZ UDPゴシック" panose="020B0400000000000000" pitchFamily="50" charset="-128"/>
                  <a:ea typeface="BIZ UDPゴシック" panose="020B0400000000000000" pitchFamily="50" charset="-128"/>
                </a:endParaRPr>
              </a:p>
            </p:txBody>
          </p:sp>
          <p:sp>
            <p:nvSpPr>
              <p:cNvPr id="49" name="テキスト ボックス 48">
                <a:extLst>
                  <a:ext uri="{FF2B5EF4-FFF2-40B4-BE49-F238E27FC236}">
                    <a16:creationId xmlns:a16="http://schemas.microsoft.com/office/drawing/2014/main" id="{9BCE7239-B84A-5DB4-5DCB-4E8518820B05}"/>
                  </a:ext>
                </a:extLst>
              </p:cNvPr>
              <p:cNvSpPr txBox="1"/>
              <p:nvPr/>
            </p:nvSpPr>
            <p:spPr>
              <a:xfrm>
                <a:off x="8836800" y="3602288"/>
                <a:ext cx="1780644" cy="338554"/>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●物をのどに詰まらせて、呼吸が</a:t>
                </a: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   苦しい、意識がない</a:t>
                </a:r>
              </a:p>
            </p:txBody>
          </p:sp>
          <p:sp>
            <p:nvSpPr>
              <p:cNvPr id="50" name="テキスト ボックス 49">
                <a:extLst>
                  <a:ext uri="{FF2B5EF4-FFF2-40B4-BE49-F238E27FC236}">
                    <a16:creationId xmlns:a16="http://schemas.microsoft.com/office/drawing/2014/main" id="{AB09742C-B514-7837-0C2C-64CB29B56176}"/>
                  </a:ext>
                </a:extLst>
              </p:cNvPr>
              <p:cNvSpPr txBox="1"/>
              <p:nvPr/>
            </p:nvSpPr>
            <p:spPr>
              <a:xfrm>
                <a:off x="10742393" y="2172527"/>
                <a:ext cx="1057855"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a:t>
                </a:r>
                <a:r>
                  <a:rPr kumimoji="1" lang="ja-JP" altLang="en-US" sz="1050" b="1" dirty="0">
                    <a:latin typeface="BIZ UDPゴシック" panose="020B0400000000000000" pitchFamily="50" charset="-128"/>
                    <a:ea typeface="BIZ UDPゴシック" panose="020B0400000000000000" pitchFamily="50" charset="-128"/>
                  </a:rPr>
                  <a:t>じんましん</a:t>
                </a:r>
              </a:p>
            </p:txBody>
          </p:sp>
          <p:sp>
            <p:nvSpPr>
              <p:cNvPr id="51" name="テキスト ボックス 50">
                <a:extLst>
                  <a:ext uri="{FF2B5EF4-FFF2-40B4-BE49-F238E27FC236}">
                    <a16:creationId xmlns:a16="http://schemas.microsoft.com/office/drawing/2014/main" id="{327342AD-B577-4087-0805-18EB93DBF502}"/>
                  </a:ext>
                </a:extLst>
              </p:cNvPr>
              <p:cNvSpPr txBox="1"/>
              <p:nvPr/>
            </p:nvSpPr>
            <p:spPr>
              <a:xfrm>
                <a:off x="10881210" y="2430395"/>
                <a:ext cx="1963996" cy="338554"/>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●虫に刺されて全身にじんましん</a:t>
                </a:r>
                <a:endParaRPr lang="en-US" altLang="ja-JP" sz="800" dirty="0">
                  <a:latin typeface="BIZ UDPゴシック" panose="020B0400000000000000" pitchFamily="50" charset="-128"/>
                  <a:ea typeface="BIZ UDPゴシック" panose="020B0400000000000000" pitchFamily="50" charset="-128"/>
                </a:endParaRPr>
              </a:p>
              <a:p>
                <a:r>
                  <a:rPr lang="en-US" altLang="ja-JP" sz="800" dirty="0">
                    <a:latin typeface="BIZ UDPゴシック" panose="020B0400000000000000" pitchFamily="50" charset="-128"/>
                    <a:ea typeface="BIZ UDPゴシック" panose="020B0400000000000000" pitchFamily="50" charset="-128"/>
                  </a:rPr>
                  <a:t>   </a:t>
                </a:r>
                <a:r>
                  <a:rPr lang="ja-JP" altLang="en-US" sz="800" dirty="0">
                    <a:latin typeface="BIZ UDPゴシック" panose="020B0400000000000000" pitchFamily="50" charset="-128"/>
                    <a:ea typeface="BIZ UDPゴシック" panose="020B0400000000000000" pitchFamily="50" charset="-128"/>
                  </a:rPr>
                  <a:t>が出て、顔色が悪くなった</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52" name="テキスト ボックス 51">
                <a:extLst>
                  <a:ext uri="{FF2B5EF4-FFF2-40B4-BE49-F238E27FC236}">
                    <a16:creationId xmlns:a16="http://schemas.microsoft.com/office/drawing/2014/main" id="{81B108F0-9CEB-9950-B051-FF2A3C0ED45D}"/>
                  </a:ext>
                </a:extLst>
              </p:cNvPr>
              <p:cNvSpPr txBox="1"/>
              <p:nvPr/>
            </p:nvSpPr>
            <p:spPr>
              <a:xfrm>
                <a:off x="10742393" y="2767078"/>
                <a:ext cx="1057855"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a:t>
                </a:r>
                <a:r>
                  <a:rPr lang="ja-JP" altLang="en-US" sz="1050" b="1" dirty="0">
                    <a:latin typeface="BIZ UDPゴシック" panose="020B0400000000000000" pitchFamily="50" charset="-128"/>
                    <a:ea typeface="BIZ UDPゴシック" panose="020B0400000000000000" pitchFamily="50" charset="-128"/>
                  </a:rPr>
                  <a:t>やけど</a:t>
                </a:r>
                <a:endParaRPr kumimoji="1" lang="ja-JP" altLang="en-US" sz="1050" b="1" dirty="0">
                  <a:latin typeface="BIZ UDPゴシック" panose="020B0400000000000000" pitchFamily="50" charset="-128"/>
                  <a:ea typeface="BIZ UDPゴシック" panose="020B0400000000000000" pitchFamily="50" charset="-128"/>
                </a:endParaRPr>
              </a:p>
            </p:txBody>
          </p:sp>
          <p:sp>
            <p:nvSpPr>
              <p:cNvPr id="53" name="テキスト ボックス 52">
                <a:extLst>
                  <a:ext uri="{FF2B5EF4-FFF2-40B4-BE49-F238E27FC236}">
                    <a16:creationId xmlns:a16="http://schemas.microsoft.com/office/drawing/2014/main" id="{2E120B0A-6800-0E1C-8488-D63C1C3C30EC}"/>
                  </a:ext>
                </a:extLst>
              </p:cNvPr>
              <p:cNvSpPr txBox="1"/>
              <p:nvPr/>
            </p:nvSpPr>
            <p:spPr>
              <a:xfrm>
                <a:off x="10881209" y="3024946"/>
                <a:ext cx="1939225" cy="338554"/>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●痛みのひどいやけど</a:t>
                </a: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●広範囲のやけど</a:t>
                </a:r>
              </a:p>
            </p:txBody>
          </p:sp>
          <p:sp>
            <p:nvSpPr>
              <p:cNvPr id="54" name="テキスト ボックス 53">
                <a:extLst>
                  <a:ext uri="{FF2B5EF4-FFF2-40B4-BE49-F238E27FC236}">
                    <a16:creationId xmlns:a16="http://schemas.microsoft.com/office/drawing/2014/main" id="{295026E1-C268-6B91-DDD7-66842774FB8E}"/>
                  </a:ext>
                </a:extLst>
              </p:cNvPr>
              <p:cNvSpPr txBox="1"/>
              <p:nvPr/>
            </p:nvSpPr>
            <p:spPr>
              <a:xfrm>
                <a:off x="10742393" y="3445875"/>
                <a:ext cx="1057855"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a:t>
                </a:r>
                <a:r>
                  <a:rPr lang="ja-JP" altLang="en-US" sz="1050" b="1" dirty="0">
                    <a:latin typeface="BIZ UDPゴシック" panose="020B0400000000000000" pitchFamily="50" charset="-128"/>
                    <a:ea typeface="BIZ UDPゴシック" panose="020B0400000000000000" pitchFamily="50" charset="-128"/>
                  </a:rPr>
                  <a:t>事故</a:t>
                </a:r>
                <a:endParaRPr kumimoji="1" lang="ja-JP" altLang="en-US" sz="1050" b="1" dirty="0">
                  <a:latin typeface="BIZ UDPゴシック" panose="020B0400000000000000" pitchFamily="50" charset="-128"/>
                  <a:ea typeface="BIZ UDPゴシック" panose="020B0400000000000000" pitchFamily="50" charset="-128"/>
                </a:endParaRPr>
              </a:p>
            </p:txBody>
          </p:sp>
          <p:sp>
            <p:nvSpPr>
              <p:cNvPr id="55" name="テキスト ボックス 54">
                <a:extLst>
                  <a:ext uri="{FF2B5EF4-FFF2-40B4-BE49-F238E27FC236}">
                    <a16:creationId xmlns:a16="http://schemas.microsoft.com/office/drawing/2014/main" id="{3A313D47-EFC9-C2CE-397C-9B4608645567}"/>
                  </a:ext>
                </a:extLst>
              </p:cNvPr>
              <p:cNvSpPr txBox="1"/>
              <p:nvPr/>
            </p:nvSpPr>
            <p:spPr>
              <a:xfrm>
                <a:off x="10881209" y="3703743"/>
                <a:ext cx="1939225" cy="461665"/>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●交通事故にあった</a:t>
                </a:r>
                <a:endParaRPr kumimoji="1"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●水におぼれている</a:t>
                </a:r>
                <a:endParaRPr lang="en-US" altLang="ja-JP" sz="8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●高いところから落ちた</a:t>
                </a:r>
              </a:p>
            </p:txBody>
          </p:sp>
          <p:sp>
            <p:nvSpPr>
              <p:cNvPr id="56" name="テキスト ボックス 55">
                <a:extLst>
                  <a:ext uri="{FF2B5EF4-FFF2-40B4-BE49-F238E27FC236}">
                    <a16:creationId xmlns:a16="http://schemas.microsoft.com/office/drawing/2014/main" id="{0CD43FB0-A4C6-513B-7331-24D9B5A701C6}"/>
                  </a:ext>
                </a:extLst>
              </p:cNvPr>
              <p:cNvSpPr txBox="1"/>
              <p:nvPr/>
            </p:nvSpPr>
            <p:spPr>
              <a:xfrm>
                <a:off x="9271176" y="4383187"/>
                <a:ext cx="2734474" cy="415498"/>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◎その他、お母さんやお父さんから見て、</a:t>
                </a:r>
                <a:endParaRPr lang="en-US" altLang="ja-JP" sz="1050" b="1" dirty="0">
                  <a:solidFill>
                    <a:srgbClr val="FF0000"/>
                  </a:solidFill>
                  <a:latin typeface="BIZ UDPゴシック" panose="020B0400000000000000" pitchFamily="50" charset="-128"/>
                  <a:ea typeface="BIZ UDPゴシック" panose="020B0400000000000000" pitchFamily="50" charset="-128"/>
                </a:endParaRPr>
              </a:p>
              <a:p>
                <a:r>
                  <a:rPr lang="ja-JP" altLang="en-US" sz="1050" b="1" dirty="0">
                    <a:solidFill>
                      <a:srgbClr val="FF0000"/>
                    </a:solidFill>
                    <a:latin typeface="BIZ UDPゴシック" panose="020B0400000000000000" pitchFamily="50" charset="-128"/>
                    <a:ea typeface="BIZ UDPゴシック" panose="020B0400000000000000" pitchFamily="50" charset="-128"/>
                  </a:rPr>
                  <a:t>   いつもと違う場合、様子がおかしい場合</a:t>
                </a:r>
                <a:endParaRPr kumimoji="1" lang="ja-JP" altLang="en-US" sz="1050" b="1" dirty="0">
                  <a:solidFill>
                    <a:srgbClr val="FF0000"/>
                  </a:solidFill>
                  <a:latin typeface="BIZ UDPゴシック" panose="020B0400000000000000" pitchFamily="50" charset="-128"/>
                  <a:ea typeface="BIZ UDPゴシック" panose="020B0400000000000000" pitchFamily="50" charset="-128"/>
                </a:endParaRPr>
              </a:p>
            </p:txBody>
          </p:sp>
        </p:grpSp>
        <p:sp>
          <p:nvSpPr>
            <p:cNvPr id="57" name="テキスト ボックス 56">
              <a:extLst>
                <a:ext uri="{FF2B5EF4-FFF2-40B4-BE49-F238E27FC236}">
                  <a16:creationId xmlns:a16="http://schemas.microsoft.com/office/drawing/2014/main" id="{4444C111-3EC3-D6A4-CB4A-AA6C5C2699F6}"/>
                </a:ext>
              </a:extLst>
            </p:cNvPr>
            <p:cNvSpPr txBox="1"/>
            <p:nvPr/>
          </p:nvSpPr>
          <p:spPr>
            <a:xfrm>
              <a:off x="5871019" y="5368988"/>
              <a:ext cx="1939224"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a:t>
              </a:r>
              <a:r>
                <a:rPr lang="ja-JP" altLang="en-US" sz="1050" b="1" dirty="0">
                  <a:latin typeface="BIZ UDPゴシック" panose="020B0400000000000000" pitchFamily="50" charset="-128"/>
                  <a:ea typeface="BIZ UDPゴシック" panose="020B0400000000000000" pitchFamily="50" charset="-128"/>
                </a:rPr>
                <a:t>生まれて三か月未満の乳児</a:t>
              </a:r>
              <a:endParaRPr kumimoji="1" lang="ja-JP" altLang="en-US" sz="1050" b="1" dirty="0">
                <a:latin typeface="BIZ UDPゴシック" panose="020B0400000000000000" pitchFamily="50" charset="-128"/>
                <a:ea typeface="BIZ UDPゴシック" panose="020B0400000000000000" pitchFamily="50" charset="-128"/>
              </a:endParaRPr>
            </a:p>
          </p:txBody>
        </p:sp>
        <p:sp>
          <p:nvSpPr>
            <p:cNvPr id="58" name="テキスト ボックス 57">
              <a:extLst>
                <a:ext uri="{FF2B5EF4-FFF2-40B4-BE49-F238E27FC236}">
                  <a16:creationId xmlns:a16="http://schemas.microsoft.com/office/drawing/2014/main" id="{92B50AAF-D211-7D10-B253-243CC78BC6BF}"/>
                </a:ext>
              </a:extLst>
            </p:cNvPr>
            <p:cNvSpPr txBox="1"/>
            <p:nvPr/>
          </p:nvSpPr>
          <p:spPr>
            <a:xfrm>
              <a:off x="6043435" y="5599653"/>
              <a:ext cx="1594225" cy="215444"/>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●乳児の様子がおかしい</a:t>
              </a:r>
            </a:p>
          </p:txBody>
        </p:sp>
      </p:grpSp>
    </p:spTree>
    <p:extLst>
      <p:ext uri="{BB962C8B-B14F-4D97-AF65-F5344CB8AC3E}">
        <p14:creationId xmlns:p14="http://schemas.microsoft.com/office/powerpoint/2010/main" val="334691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descr="挿絵 が含まれている画像&#10;&#10;自動的に生成された説明">
            <a:extLst>
              <a:ext uri="{FF2B5EF4-FFF2-40B4-BE49-F238E27FC236}">
                <a16:creationId xmlns:a16="http://schemas.microsoft.com/office/drawing/2014/main" id="{9C4F2217-ED16-7D37-379E-CC3F6CAB2535}"/>
              </a:ext>
            </a:extLst>
          </p:cNvPr>
          <p:cNvPicPr>
            <a:picLocks noChangeAspect="1"/>
          </p:cNvPicPr>
          <p:nvPr/>
        </p:nvPicPr>
        <p:blipFill>
          <a:blip r:embed="rId4">
            <a:clrChange>
              <a:clrFrom>
                <a:srgbClr val="FFF2DF"/>
              </a:clrFrom>
              <a:clrTo>
                <a:srgbClr val="FFF2DF">
                  <a:alpha val="0"/>
                </a:srgbClr>
              </a:clrTo>
            </a:clrChange>
          </a:blip>
          <a:stretch>
            <a:fillRect/>
          </a:stretch>
        </p:blipFill>
        <p:spPr>
          <a:xfrm>
            <a:off x="1563420" y="2047055"/>
            <a:ext cx="1054992" cy="20020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r>
              <a:rPr lang="ja-JP" altLang="en-US" sz="1800" dirty="0">
                <a:solidFill>
                  <a:schemeClr val="accent1"/>
                </a:solidFill>
                <a:latin typeface="BIZ UDPゴシック" panose="020B0400000000000000" pitchFamily="50" charset="-128"/>
                <a:ea typeface="BIZ UDPゴシック" panose="020B0400000000000000" pitchFamily="50" charset="-128"/>
              </a:rPr>
              <a:t>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534F35A1-C3B9-9CCF-FBF1-2D9A3BE3D72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以下のような症状がある場合にはすぐに</a:t>
            </a:r>
            <a:r>
              <a:rPr lang="en-US" altLang="ja-JP" sz="2200" dirty="0">
                <a:latin typeface="BIZ UDPゴシック" panose="020B0400000000000000" pitchFamily="50" charset="-128"/>
                <a:ea typeface="BIZ UDPゴシック" panose="020B0400000000000000" pitchFamily="50" charset="-128"/>
              </a:rPr>
              <a:t>119</a:t>
            </a:r>
            <a:r>
              <a:rPr lang="ja-JP" altLang="en-US" sz="2200" dirty="0">
                <a:latin typeface="BIZ UDPゴシック" panose="020B0400000000000000" pitchFamily="50" charset="-128"/>
                <a:ea typeface="BIZ UDPゴシック" panose="020B0400000000000000" pitchFamily="50" charset="-128"/>
              </a:rPr>
              <a:t>番に電話しましょう</a:t>
            </a:r>
          </a:p>
        </p:txBody>
      </p:sp>
      <p:sp>
        <p:nvSpPr>
          <p:cNvPr id="17" name="フローチャート: 代替処理 16">
            <a:extLst>
              <a:ext uri="{FF2B5EF4-FFF2-40B4-BE49-F238E27FC236}">
                <a16:creationId xmlns:a16="http://schemas.microsoft.com/office/drawing/2014/main" id="{8A989E6B-8FDC-7E14-8402-2644799C069D}"/>
              </a:ext>
            </a:extLst>
          </p:cNvPr>
          <p:cNvSpPr/>
          <p:nvPr/>
        </p:nvSpPr>
        <p:spPr>
          <a:xfrm>
            <a:off x="207535" y="1644192"/>
            <a:ext cx="8721572" cy="378551"/>
          </a:xfrm>
          <a:prstGeom prst="flowChartAlternateProcess">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ysClr val="windowText" lastClr="000000"/>
                </a:solidFill>
                <a:latin typeface="BIZ UDPゴシック" panose="020B0400000000000000" pitchFamily="50" charset="-128"/>
                <a:ea typeface="BIZ UDPゴシック" panose="020B0400000000000000" pitchFamily="50" charset="-128"/>
              </a:rPr>
              <a:t>高齢者</a:t>
            </a: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の場合</a:t>
            </a:r>
          </a:p>
        </p:txBody>
      </p:sp>
      <p:sp>
        <p:nvSpPr>
          <p:cNvPr id="8" name="テキスト ボックス 7">
            <a:extLst>
              <a:ext uri="{FF2B5EF4-FFF2-40B4-BE49-F238E27FC236}">
                <a16:creationId xmlns:a16="http://schemas.microsoft.com/office/drawing/2014/main" id="{DADC4F6C-2B33-E854-57C4-5C4EEE3A9FC9}"/>
              </a:ext>
            </a:extLst>
          </p:cNvPr>
          <p:cNvSpPr txBox="1"/>
          <p:nvPr/>
        </p:nvSpPr>
        <p:spPr>
          <a:xfrm>
            <a:off x="1772622" y="6372746"/>
            <a:ext cx="5598756" cy="276999"/>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出典：</a:t>
            </a:r>
            <a:r>
              <a:rPr lang="en-US" altLang="ja-JP" sz="1200" dirty="0">
                <a:latin typeface="BIZ UDPゴシック" panose="020B0400000000000000" pitchFamily="50" charset="-128"/>
                <a:ea typeface="BIZ UDPゴシック" panose="020B0400000000000000" pitchFamily="50" charset="-128"/>
              </a:rPr>
              <a:t>https://www.fdma.go.jp/publication/portal/post2.html</a:t>
            </a:r>
            <a:endParaRPr lang="ja-JP" altLang="en-US" sz="1200" dirty="0">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7B1060A7-D619-4A06-4ABA-B1E30FEEA4C1}"/>
              </a:ext>
            </a:extLst>
          </p:cNvPr>
          <p:cNvSpPr/>
          <p:nvPr/>
        </p:nvSpPr>
        <p:spPr>
          <a:xfrm>
            <a:off x="4960615" y="2329713"/>
            <a:ext cx="2894067" cy="378551"/>
          </a:xfrm>
          <a:prstGeom prst="roundRect">
            <a:avLst/>
          </a:prstGeom>
          <a:noFill/>
          <a:ln>
            <a:solidFill>
              <a:srgbClr val="41A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気をつける症状</a:t>
            </a:r>
          </a:p>
        </p:txBody>
      </p:sp>
      <p:sp>
        <p:nvSpPr>
          <p:cNvPr id="7" name="タイトル 1">
            <a:extLst>
              <a:ext uri="{FF2B5EF4-FFF2-40B4-BE49-F238E27FC236}">
                <a16:creationId xmlns:a16="http://schemas.microsoft.com/office/drawing/2014/main" id="{1AE6BA86-509D-A667-19C6-2D073EA8FFA4}"/>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grpSp>
        <p:nvGrpSpPr>
          <p:cNvPr id="59" name="グループ化 58">
            <a:extLst>
              <a:ext uri="{FF2B5EF4-FFF2-40B4-BE49-F238E27FC236}">
                <a16:creationId xmlns:a16="http://schemas.microsoft.com/office/drawing/2014/main" id="{AAEDEF1F-94AB-9D83-71DB-47A480D6DB26}"/>
              </a:ext>
            </a:extLst>
          </p:cNvPr>
          <p:cNvGrpSpPr/>
          <p:nvPr/>
        </p:nvGrpSpPr>
        <p:grpSpPr>
          <a:xfrm>
            <a:off x="4137888" y="2819950"/>
            <a:ext cx="2331285" cy="1985514"/>
            <a:chOff x="9286470" y="4522030"/>
            <a:chExt cx="2331285" cy="1985514"/>
          </a:xfrm>
        </p:grpSpPr>
        <p:grpSp>
          <p:nvGrpSpPr>
            <p:cNvPr id="60" name="グループ化 59">
              <a:extLst>
                <a:ext uri="{FF2B5EF4-FFF2-40B4-BE49-F238E27FC236}">
                  <a16:creationId xmlns:a16="http://schemas.microsoft.com/office/drawing/2014/main" id="{E3284A72-0781-E6E3-3B52-1847B0D711EB}"/>
                </a:ext>
              </a:extLst>
            </p:cNvPr>
            <p:cNvGrpSpPr/>
            <p:nvPr/>
          </p:nvGrpSpPr>
          <p:grpSpPr>
            <a:xfrm>
              <a:off x="9286470" y="4827219"/>
              <a:ext cx="2331285" cy="1680325"/>
              <a:chOff x="9299330" y="4801485"/>
              <a:chExt cx="2331285" cy="1680325"/>
            </a:xfrm>
          </p:grpSpPr>
          <p:sp>
            <p:nvSpPr>
              <p:cNvPr id="62" name="四角形: 角を丸くする 61">
                <a:extLst>
                  <a:ext uri="{FF2B5EF4-FFF2-40B4-BE49-F238E27FC236}">
                    <a16:creationId xmlns:a16="http://schemas.microsoft.com/office/drawing/2014/main" id="{A4F2335A-7683-511B-6C0E-B55BB0BB7308}"/>
                  </a:ext>
                </a:extLst>
              </p:cNvPr>
              <p:cNvSpPr/>
              <p:nvPr/>
            </p:nvSpPr>
            <p:spPr>
              <a:xfrm>
                <a:off x="9299330" y="4801485"/>
                <a:ext cx="2331285" cy="1680325"/>
              </a:xfrm>
              <a:prstGeom prst="roundRect">
                <a:avLst>
                  <a:gd name="adj" fmla="val 6859"/>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3" name="テキスト ボックス 62">
                <a:extLst>
                  <a:ext uri="{FF2B5EF4-FFF2-40B4-BE49-F238E27FC236}">
                    <a16:creationId xmlns:a16="http://schemas.microsoft.com/office/drawing/2014/main" id="{0B8B5460-653B-DA7C-CBEF-5C726BCE6EE0}"/>
                  </a:ext>
                </a:extLst>
              </p:cNvPr>
              <p:cNvSpPr txBox="1"/>
              <p:nvPr/>
            </p:nvSpPr>
            <p:spPr>
              <a:xfrm>
                <a:off x="9331472" y="5140402"/>
                <a:ext cx="2138084" cy="1223412"/>
              </a:xfrm>
              <a:prstGeom prst="rect">
                <a:avLst/>
              </a:prstGeom>
              <a:noFill/>
            </p:spPr>
            <p:txBody>
              <a:bodyPr wrap="square" rtlCol="0">
                <a:spAutoFit/>
              </a:bodyPr>
              <a:lstStyle/>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顔半分が動きにくい、</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　またはしびれる</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笑うと口の片方が</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latin typeface="BIZ UDPゴシック" panose="020B0400000000000000" pitchFamily="50" charset="-128"/>
                    <a:ea typeface="BIZ UDPゴシック" panose="020B0400000000000000" pitchFamily="50" charset="-128"/>
                  </a:rPr>
                  <a:t>　ゆがむ</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ろれつがまわりにくい</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見える範囲が狭くなる</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周りが二重に見える</a:t>
                </a:r>
                <a:endParaRPr kumimoji="1" lang="en-US" altLang="ja-JP" sz="1050" dirty="0">
                  <a:latin typeface="BIZ UDPゴシック" panose="020B0400000000000000" pitchFamily="50" charset="-128"/>
                  <a:ea typeface="BIZ UDPゴシック" panose="020B0400000000000000" pitchFamily="50" charset="-128"/>
                </a:endParaRPr>
              </a:p>
            </p:txBody>
          </p:sp>
        </p:grpSp>
        <p:sp>
          <p:nvSpPr>
            <p:cNvPr id="61" name="楕円 60">
              <a:extLst>
                <a:ext uri="{FF2B5EF4-FFF2-40B4-BE49-F238E27FC236}">
                  <a16:creationId xmlns:a16="http://schemas.microsoft.com/office/drawing/2014/main" id="{0D42896A-EB09-AB5E-D57B-3D4958131264}"/>
                </a:ext>
              </a:extLst>
            </p:cNvPr>
            <p:cNvSpPr/>
            <p:nvPr/>
          </p:nvSpPr>
          <p:spPr>
            <a:xfrm>
              <a:off x="9415133" y="4522030"/>
              <a:ext cx="470647" cy="43905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BIZ UDPゴシック" panose="020B0400000000000000" pitchFamily="50" charset="-128"/>
                  <a:ea typeface="BIZ UDPゴシック" panose="020B0400000000000000" pitchFamily="50" charset="-128"/>
                </a:rPr>
                <a:t>顔</a:t>
              </a:r>
            </a:p>
          </p:txBody>
        </p:sp>
      </p:grpSp>
      <p:grpSp>
        <p:nvGrpSpPr>
          <p:cNvPr id="65" name="グループ化 64">
            <a:extLst>
              <a:ext uri="{FF2B5EF4-FFF2-40B4-BE49-F238E27FC236}">
                <a16:creationId xmlns:a16="http://schemas.microsoft.com/office/drawing/2014/main" id="{E02AB5CD-1D8E-01F8-74B9-8EB0FB030C50}"/>
              </a:ext>
            </a:extLst>
          </p:cNvPr>
          <p:cNvGrpSpPr/>
          <p:nvPr/>
        </p:nvGrpSpPr>
        <p:grpSpPr>
          <a:xfrm>
            <a:off x="6536500" y="2818221"/>
            <a:ext cx="2461418" cy="1123558"/>
            <a:chOff x="9284376" y="4522030"/>
            <a:chExt cx="2461418" cy="1123558"/>
          </a:xfrm>
        </p:grpSpPr>
        <p:grpSp>
          <p:nvGrpSpPr>
            <p:cNvPr id="66" name="グループ化 65">
              <a:extLst>
                <a:ext uri="{FF2B5EF4-FFF2-40B4-BE49-F238E27FC236}">
                  <a16:creationId xmlns:a16="http://schemas.microsoft.com/office/drawing/2014/main" id="{C53E13EB-96B4-9599-0789-ECE93A6D70F8}"/>
                </a:ext>
              </a:extLst>
            </p:cNvPr>
            <p:cNvGrpSpPr/>
            <p:nvPr/>
          </p:nvGrpSpPr>
          <p:grpSpPr>
            <a:xfrm>
              <a:off x="9284376" y="4823284"/>
              <a:ext cx="2461418" cy="822304"/>
              <a:chOff x="9297236" y="4797550"/>
              <a:chExt cx="2461418" cy="822304"/>
            </a:xfrm>
          </p:grpSpPr>
          <p:sp>
            <p:nvSpPr>
              <p:cNvPr id="68" name="四角形: 角を丸くする 67">
                <a:extLst>
                  <a:ext uri="{FF2B5EF4-FFF2-40B4-BE49-F238E27FC236}">
                    <a16:creationId xmlns:a16="http://schemas.microsoft.com/office/drawing/2014/main" id="{1D5B8066-1D8B-2071-A4F3-7CEE4BA95840}"/>
                  </a:ext>
                </a:extLst>
              </p:cNvPr>
              <p:cNvSpPr/>
              <p:nvPr/>
            </p:nvSpPr>
            <p:spPr>
              <a:xfrm>
                <a:off x="9297236" y="4797550"/>
                <a:ext cx="2459325" cy="822304"/>
              </a:xfrm>
              <a:prstGeom prst="roundRect">
                <a:avLst>
                  <a:gd name="adj" fmla="val 6859"/>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69" name="テキスト ボックス 68">
                <a:extLst>
                  <a:ext uri="{FF2B5EF4-FFF2-40B4-BE49-F238E27FC236}">
                    <a16:creationId xmlns:a16="http://schemas.microsoft.com/office/drawing/2014/main" id="{186F9926-3EB8-8153-BC5F-DA0BB4DE4E50}"/>
                  </a:ext>
                </a:extLst>
              </p:cNvPr>
              <p:cNvSpPr txBox="1"/>
              <p:nvPr/>
            </p:nvSpPr>
            <p:spPr>
              <a:xfrm>
                <a:off x="9395930" y="4989487"/>
                <a:ext cx="2362724" cy="577081"/>
              </a:xfrm>
              <a:prstGeom prst="rect">
                <a:avLst/>
              </a:prstGeom>
              <a:noFill/>
            </p:spPr>
            <p:txBody>
              <a:bodyPr wrap="square" rtlCol="0">
                <a:spAutoFit/>
              </a:bodyPr>
              <a:lstStyle/>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突然の激しい頭痛</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突然の高熱</a:t>
                </a:r>
                <a:endParaRPr lang="en-US" altLang="ja-JP" sz="1050" dirty="0">
                  <a:latin typeface="BIZ UDPゴシック" panose="020B0400000000000000" pitchFamily="50" charset="-128"/>
                  <a:ea typeface="BIZ UDPゴシック" panose="020B0400000000000000" pitchFamily="50" charset="-128"/>
                </a:endParaRPr>
              </a:p>
              <a:p>
                <a:r>
                  <a:rPr kumimoji="1" lang="ja-JP" altLang="en-US" sz="1050" dirty="0">
                    <a:solidFill>
                      <a:srgbClr val="00B050"/>
                    </a:solidFill>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急にふらつき、立っていられない</a:t>
                </a:r>
                <a:endParaRPr kumimoji="1" lang="en-US" altLang="ja-JP" sz="1050" dirty="0">
                  <a:latin typeface="BIZ UDPゴシック" panose="020B0400000000000000" pitchFamily="50" charset="-128"/>
                  <a:ea typeface="BIZ UDPゴシック" panose="020B0400000000000000" pitchFamily="50" charset="-128"/>
                </a:endParaRPr>
              </a:p>
            </p:txBody>
          </p:sp>
        </p:grpSp>
        <p:sp>
          <p:nvSpPr>
            <p:cNvPr id="67" name="楕円 66">
              <a:extLst>
                <a:ext uri="{FF2B5EF4-FFF2-40B4-BE49-F238E27FC236}">
                  <a16:creationId xmlns:a16="http://schemas.microsoft.com/office/drawing/2014/main" id="{32055DFA-1BB2-072B-F5D8-DD2D3675EDBC}"/>
                </a:ext>
              </a:extLst>
            </p:cNvPr>
            <p:cNvSpPr/>
            <p:nvPr/>
          </p:nvSpPr>
          <p:spPr>
            <a:xfrm>
              <a:off x="9415133" y="4522030"/>
              <a:ext cx="470647" cy="43905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BIZ UDPゴシック" panose="020B0400000000000000" pitchFamily="50" charset="-128"/>
                  <a:ea typeface="BIZ UDPゴシック" panose="020B0400000000000000" pitchFamily="50" charset="-128"/>
                </a:rPr>
                <a:t>頭</a:t>
              </a:r>
              <a:endParaRPr kumimoji="1" lang="ja-JP" altLang="en-US" b="1" dirty="0">
                <a:latin typeface="BIZ UDPゴシック" panose="020B0400000000000000" pitchFamily="50" charset="-128"/>
                <a:ea typeface="BIZ UDPゴシック" panose="020B0400000000000000" pitchFamily="50" charset="-128"/>
              </a:endParaRPr>
            </a:p>
          </p:txBody>
        </p:sp>
      </p:grpSp>
      <p:grpSp>
        <p:nvGrpSpPr>
          <p:cNvPr id="70" name="グループ化 69">
            <a:extLst>
              <a:ext uri="{FF2B5EF4-FFF2-40B4-BE49-F238E27FC236}">
                <a16:creationId xmlns:a16="http://schemas.microsoft.com/office/drawing/2014/main" id="{5CD6695B-5F87-7ACA-2324-D4E2A1294868}"/>
              </a:ext>
            </a:extLst>
          </p:cNvPr>
          <p:cNvGrpSpPr/>
          <p:nvPr/>
        </p:nvGrpSpPr>
        <p:grpSpPr>
          <a:xfrm>
            <a:off x="6557390" y="4127754"/>
            <a:ext cx="2459325" cy="976294"/>
            <a:chOff x="10069628" y="3629354"/>
            <a:chExt cx="2459325" cy="976294"/>
          </a:xfrm>
        </p:grpSpPr>
        <p:grpSp>
          <p:nvGrpSpPr>
            <p:cNvPr id="71" name="グループ化 70">
              <a:extLst>
                <a:ext uri="{FF2B5EF4-FFF2-40B4-BE49-F238E27FC236}">
                  <a16:creationId xmlns:a16="http://schemas.microsoft.com/office/drawing/2014/main" id="{78875BC4-D40E-1881-DDF3-D1B66443FFA0}"/>
                </a:ext>
              </a:extLst>
            </p:cNvPr>
            <p:cNvGrpSpPr/>
            <p:nvPr/>
          </p:nvGrpSpPr>
          <p:grpSpPr>
            <a:xfrm>
              <a:off x="10069628" y="3912841"/>
              <a:ext cx="2459325" cy="692807"/>
              <a:chOff x="9299329" y="4789620"/>
              <a:chExt cx="2459325" cy="692807"/>
            </a:xfrm>
          </p:grpSpPr>
          <p:sp>
            <p:nvSpPr>
              <p:cNvPr id="74" name="四角形: 角を丸くする 73">
                <a:extLst>
                  <a:ext uri="{FF2B5EF4-FFF2-40B4-BE49-F238E27FC236}">
                    <a16:creationId xmlns:a16="http://schemas.microsoft.com/office/drawing/2014/main" id="{ECCAF906-0A5D-1076-95D3-C64DD08674D1}"/>
                  </a:ext>
                </a:extLst>
              </p:cNvPr>
              <p:cNvSpPr/>
              <p:nvPr/>
            </p:nvSpPr>
            <p:spPr>
              <a:xfrm>
                <a:off x="9299329" y="4789620"/>
                <a:ext cx="2459325" cy="692807"/>
              </a:xfrm>
              <a:prstGeom prst="roundRect">
                <a:avLst>
                  <a:gd name="adj" fmla="val 6859"/>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75" name="テキスト ボックス 74">
                <a:extLst>
                  <a:ext uri="{FF2B5EF4-FFF2-40B4-BE49-F238E27FC236}">
                    <a16:creationId xmlns:a16="http://schemas.microsoft.com/office/drawing/2014/main" id="{354F4BF3-4218-01DF-9F75-0F8D151E0B31}"/>
                  </a:ext>
                </a:extLst>
              </p:cNvPr>
              <p:cNvSpPr txBox="1"/>
              <p:nvPr/>
            </p:nvSpPr>
            <p:spPr>
              <a:xfrm>
                <a:off x="9395930" y="4989487"/>
                <a:ext cx="2098646" cy="415498"/>
              </a:xfrm>
              <a:prstGeom prst="rect">
                <a:avLst/>
              </a:prstGeom>
              <a:noFill/>
            </p:spPr>
            <p:txBody>
              <a:bodyPr wrap="square" rtlCol="0">
                <a:spAutoFit/>
              </a:bodyPr>
              <a:lstStyle/>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突然の激しい頭痛</a:t>
                </a:r>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solidFill>
                      <a:srgbClr val="00B050"/>
                    </a:solidFill>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血を吐く</a:t>
                </a:r>
                <a:endParaRPr kumimoji="1" lang="en-US" altLang="ja-JP" sz="1050" dirty="0">
                  <a:latin typeface="BIZ UDPゴシック" panose="020B0400000000000000" pitchFamily="50" charset="-128"/>
                  <a:ea typeface="BIZ UDPゴシック" panose="020B0400000000000000" pitchFamily="50" charset="-128"/>
                </a:endParaRPr>
              </a:p>
            </p:txBody>
          </p:sp>
        </p:grpSp>
        <p:sp>
          <p:nvSpPr>
            <p:cNvPr id="72" name="楕円 71">
              <a:extLst>
                <a:ext uri="{FF2B5EF4-FFF2-40B4-BE49-F238E27FC236}">
                  <a16:creationId xmlns:a16="http://schemas.microsoft.com/office/drawing/2014/main" id="{5F173C15-071B-73A3-D380-5122C2001B62}"/>
                </a:ext>
              </a:extLst>
            </p:cNvPr>
            <p:cNvSpPr/>
            <p:nvPr/>
          </p:nvSpPr>
          <p:spPr>
            <a:xfrm>
              <a:off x="10171905" y="3629354"/>
              <a:ext cx="470647" cy="43905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latin typeface="BIZ UDPゴシック" panose="020B0400000000000000" pitchFamily="50" charset="-128"/>
                <a:ea typeface="BIZ UDPゴシック" panose="020B0400000000000000" pitchFamily="50" charset="-128"/>
              </a:endParaRPr>
            </a:p>
          </p:txBody>
        </p:sp>
        <p:sp>
          <p:nvSpPr>
            <p:cNvPr id="73" name="テキスト ボックス 72">
              <a:extLst>
                <a:ext uri="{FF2B5EF4-FFF2-40B4-BE49-F238E27FC236}">
                  <a16:creationId xmlns:a16="http://schemas.microsoft.com/office/drawing/2014/main" id="{68924B64-9ADA-F13B-407C-6E27BA137FC2}"/>
                </a:ext>
              </a:extLst>
            </p:cNvPr>
            <p:cNvSpPr txBox="1"/>
            <p:nvPr/>
          </p:nvSpPr>
          <p:spPr>
            <a:xfrm>
              <a:off x="10145529" y="3727846"/>
              <a:ext cx="660874" cy="230832"/>
            </a:xfrm>
            <a:prstGeom prst="rect">
              <a:avLst/>
            </a:prstGeom>
            <a:noFill/>
          </p:spPr>
          <p:txBody>
            <a:bodyPr wrap="square" rtlCol="0">
              <a:spAutoFit/>
            </a:bodyPr>
            <a:lstStyle/>
            <a:p>
              <a:r>
                <a:rPr kumimoji="1" lang="ja-JP" altLang="en-US" sz="900" b="1" dirty="0">
                  <a:solidFill>
                    <a:schemeClr val="bg1"/>
                  </a:solidFill>
                  <a:latin typeface="BIZ UDPゴシック" panose="020B0400000000000000" pitchFamily="50" charset="-128"/>
                  <a:ea typeface="BIZ UDPゴシック" panose="020B0400000000000000" pitchFamily="50" charset="-128"/>
                </a:rPr>
                <a:t>おなか</a:t>
              </a:r>
            </a:p>
          </p:txBody>
        </p:sp>
      </p:grpSp>
      <p:grpSp>
        <p:nvGrpSpPr>
          <p:cNvPr id="76" name="グループ化 75">
            <a:extLst>
              <a:ext uri="{FF2B5EF4-FFF2-40B4-BE49-F238E27FC236}">
                <a16:creationId xmlns:a16="http://schemas.microsoft.com/office/drawing/2014/main" id="{8F8ED2B4-4331-58E3-BBF8-69BBA0B56AEB}"/>
              </a:ext>
            </a:extLst>
          </p:cNvPr>
          <p:cNvGrpSpPr/>
          <p:nvPr/>
        </p:nvGrpSpPr>
        <p:grpSpPr>
          <a:xfrm>
            <a:off x="6587141" y="5258078"/>
            <a:ext cx="2443506" cy="1060509"/>
            <a:chOff x="10069628" y="3720943"/>
            <a:chExt cx="2443506" cy="1060509"/>
          </a:xfrm>
        </p:grpSpPr>
        <p:grpSp>
          <p:nvGrpSpPr>
            <p:cNvPr id="77" name="グループ化 76">
              <a:extLst>
                <a:ext uri="{FF2B5EF4-FFF2-40B4-BE49-F238E27FC236}">
                  <a16:creationId xmlns:a16="http://schemas.microsoft.com/office/drawing/2014/main" id="{92014AC4-408F-9F9D-6AF9-6A7E17BE85C8}"/>
                </a:ext>
              </a:extLst>
            </p:cNvPr>
            <p:cNvGrpSpPr/>
            <p:nvPr/>
          </p:nvGrpSpPr>
          <p:grpSpPr>
            <a:xfrm>
              <a:off x="10069628" y="3912842"/>
              <a:ext cx="2443506" cy="868610"/>
              <a:chOff x="9299329" y="4789621"/>
              <a:chExt cx="2443506" cy="868610"/>
            </a:xfrm>
          </p:grpSpPr>
          <p:sp>
            <p:nvSpPr>
              <p:cNvPr id="80" name="四角形: 角を丸くする 79">
                <a:extLst>
                  <a:ext uri="{FF2B5EF4-FFF2-40B4-BE49-F238E27FC236}">
                    <a16:creationId xmlns:a16="http://schemas.microsoft.com/office/drawing/2014/main" id="{632E41A3-ADD6-7A6E-E131-49A20401A804}"/>
                  </a:ext>
                </a:extLst>
              </p:cNvPr>
              <p:cNvSpPr/>
              <p:nvPr/>
            </p:nvSpPr>
            <p:spPr>
              <a:xfrm>
                <a:off x="9299329" y="4789621"/>
                <a:ext cx="2410777" cy="868610"/>
              </a:xfrm>
              <a:prstGeom prst="roundRect">
                <a:avLst>
                  <a:gd name="adj" fmla="val 6859"/>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1" name="テキスト ボックス 80">
                <a:extLst>
                  <a:ext uri="{FF2B5EF4-FFF2-40B4-BE49-F238E27FC236}">
                    <a16:creationId xmlns:a16="http://schemas.microsoft.com/office/drawing/2014/main" id="{734661D6-ED2C-694A-2A09-441D1473F304}"/>
                  </a:ext>
                </a:extLst>
              </p:cNvPr>
              <p:cNvSpPr txBox="1"/>
              <p:nvPr/>
            </p:nvSpPr>
            <p:spPr>
              <a:xfrm>
                <a:off x="9380111" y="5038928"/>
                <a:ext cx="2362724" cy="577081"/>
              </a:xfrm>
              <a:prstGeom prst="rect">
                <a:avLst/>
              </a:prstGeom>
              <a:noFill/>
            </p:spPr>
            <p:txBody>
              <a:bodyPr wrap="square" rtlCol="0">
                <a:spAutoFit/>
              </a:bodyPr>
              <a:lstStyle/>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突然のしびれ</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突然、片方の腕や足に力が</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latin typeface="BIZ UDPゴシック" panose="020B0400000000000000" pitchFamily="50" charset="-128"/>
                    <a:ea typeface="BIZ UDPゴシック" panose="020B0400000000000000" pitchFamily="50" charset="-128"/>
                  </a:rPr>
                  <a:t>　入らなくなる</a:t>
                </a:r>
                <a:endParaRPr kumimoji="1" lang="en-US" altLang="ja-JP" sz="1050" dirty="0">
                  <a:latin typeface="BIZ UDPゴシック" panose="020B0400000000000000" pitchFamily="50" charset="-128"/>
                  <a:ea typeface="BIZ UDPゴシック" panose="020B0400000000000000" pitchFamily="50" charset="-128"/>
                </a:endParaRPr>
              </a:p>
            </p:txBody>
          </p:sp>
        </p:grpSp>
        <p:sp>
          <p:nvSpPr>
            <p:cNvPr id="78" name="楕円 77">
              <a:extLst>
                <a:ext uri="{FF2B5EF4-FFF2-40B4-BE49-F238E27FC236}">
                  <a16:creationId xmlns:a16="http://schemas.microsoft.com/office/drawing/2014/main" id="{F9E94D9D-7932-BF9B-712A-4F15C3594ED6}"/>
                </a:ext>
              </a:extLst>
            </p:cNvPr>
            <p:cNvSpPr/>
            <p:nvPr/>
          </p:nvSpPr>
          <p:spPr>
            <a:xfrm>
              <a:off x="10171905" y="3720943"/>
              <a:ext cx="470647" cy="43905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latin typeface="BIZ UDPゴシック" panose="020B0400000000000000" pitchFamily="50" charset="-128"/>
                <a:ea typeface="BIZ UDPゴシック" panose="020B0400000000000000" pitchFamily="50" charset="-128"/>
              </a:endParaRPr>
            </a:p>
          </p:txBody>
        </p:sp>
        <p:sp>
          <p:nvSpPr>
            <p:cNvPr id="79" name="テキスト ボックス 78">
              <a:extLst>
                <a:ext uri="{FF2B5EF4-FFF2-40B4-BE49-F238E27FC236}">
                  <a16:creationId xmlns:a16="http://schemas.microsoft.com/office/drawing/2014/main" id="{5753A1B2-3323-E255-71C8-F8600C788AB6}"/>
                </a:ext>
              </a:extLst>
            </p:cNvPr>
            <p:cNvSpPr txBox="1"/>
            <p:nvPr/>
          </p:nvSpPr>
          <p:spPr>
            <a:xfrm>
              <a:off x="10120129" y="3816746"/>
              <a:ext cx="660874" cy="246221"/>
            </a:xfrm>
            <a:prstGeom prst="rect">
              <a:avLst/>
            </a:prstGeom>
            <a:noFill/>
          </p:spPr>
          <p:txBody>
            <a:bodyPr wrap="square" rtlCol="0">
              <a:spAutoFit/>
            </a:bodyPr>
            <a:lstStyle/>
            <a:p>
              <a:r>
                <a:rPr lang="ja-JP" altLang="en-US" sz="1000" b="1" dirty="0">
                  <a:solidFill>
                    <a:schemeClr val="bg1"/>
                  </a:solidFill>
                  <a:latin typeface="BIZ UDPゴシック" panose="020B0400000000000000" pitchFamily="50" charset="-128"/>
                  <a:ea typeface="BIZ UDPゴシック" panose="020B0400000000000000" pitchFamily="50" charset="-128"/>
                </a:rPr>
                <a:t>手・足</a:t>
              </a:r>
              <a:endParaRPr kumimoji="1" lang="ja-JP" altLang="en-US" sz="1000" b="1"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2" name="グループ化 81">
            <a:extLst>
              <a:ext uri="{FF2B5EF4-FFF2-40B4-BE49-F238E27FC236}">
                <a16:creationId xmlns:a16="http://schemas.microsoft.com/office/drawing/2014/main" id="{5112A7A8-A358-B361-9EBA-39EACC04281B}"/>
              </a:ext>
            </a:extLst>
          </p:cNvPr>
          <p:cNvGrpSpPr/>
          <p:nvPr/>
        </p:nvGrpSpPr>
        <p:grpSpPr>
          <a:xfrm>
            <a:off x="4150327" y="5146179"/>
            <a:ext cx="2660032" cy="1172408"/>
            <a:chOff x="10120747" y="3693316"/>
            <a:chExt cx="2660032" cy="1172408"/>
          </a:xfrm>
        </p:grpSpPr>
        <p:grpSp>
          <p:nvGrpSpPr>
            <p:cNvPr id="83" name="グループ化 82">
              <a:extLst>
                <a:ext uri="{FF2B5EF4-FFF2-40B4-BE49-F238E27FC236}">
                  <a16:creationId xmlns:a16="http://schemas.microsoft.com/office/drawing/2014/main" id="{3B880815-AE72-4260-17DC-63B14DC3CDE9}"/>
                </a:ext>
              </a:extLst>
            </p:cNvPr>
            <p:cNvGrpSpPr/>
            <p:nvPr/>
          </p:nvGrpSpPr>
          <p:grpSpPr>
            <a:xfrm>
              <a:off x="10120747" y="3946531"/>
              <a:ext cx="2660032" cy="919193"/>
              <a:chOff x="9350448" y="4823310"/>
              <a:chExt cx="2660032" cy="919193"/>
            </a:xfrm>
          </p:grpSpPr>
          <p:sp>
            <p:nvSpPr>
              <p:cNvPr id="86" name="四角形: 角を丸くする 85">
                <a:extLst>
                  <a:ext uri="{FF2B5EF4-FFF2-40B4-BE49-F238E27FC236}">
                    <a16:creationId xmlns:a16="http://schemas.microsoft.com/office/drawing/2014/main" id="{AFEFE305-404C-50D2-9593-D42551699FE8}"/>
                  </a:ext>
                </a:extLst>
              </p:cNvPr>
              <p:cNvSpPr/>
              <p:nvPr/>
            </p:nvSpPr>
            <p:spPr>
              <a:xfrm>
                <a:off x="9350448" y="4823310"/>
                <a:ext cx="2357048" cy="919193"/>
              </a:xfrm>
              <a:prstGeom prst="roundRect">
                <a:avLst>
                  <a:gd name="adj" fmla="val 6859"/>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7" name="テキスト ボックス 86">
                <a:extLst>
                  <a:ext uri="{FF2B5EF4-FFF2-40B4-BE49-F238E27FC236}">
                    <a16:creationId xmlns:a16="http://schemas.microsoft.com/office/drawing/2014/main" id="{7256594C-4B46-1D6B-B3BC-545A2C2D54E4}"/>
                  </a:ext>
                </a:extLst>
              </p:cNvPr>
              <p:cNvSpPr txBox="1"/>
              <p:nvPr/>
            </p:nvSpPr>
            <p:spPr>
              <a:xfrm>
                <a:off x="9362759" y="4954440"/>
                <a:ext cx="2647721" cy="738664"/>
              </a:xfrm>
              <a:prstGeom prst="rect">
                <a:avLst/>
              </a:prstGeom>
              <a:noFill/>
            </p:spPr>
            <p:txBody>
              <a:bodyPr wrap="square" rtlCol="0">
                <a:spAutoFit/>
              </a:bodyPr>
              <a:lstStyle/>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突然の激痛</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急な息切れ、呼吸困難</a:t>
                </a:r>
                <a:endParaRPr lang="en-US" altLang="ja-JP" sz="1050" dirty="0">
                  <a:latin typeface="BIZ UDPゴシック" panose="020B0400000000000000" pitchFamily="50" charset="-128"/>
                  <a:ea typeface="BIZ UDPゴシック" panose="020B0400000000000000" pitchFamily="50" charset="-128"/>
                </a:endParaRPr>
              </a:p>
              <a:p>
                <a:r>
                  <a:rPr kumimoji="1" lang="ja-JP" altLang="en-US" sz="1050" dirty="0">
                    <a:solidFill>
                      <a:srgbClr val="00B050"/>
                    </a:solidFill>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旅行などの後に痛み出した</a:t>
                </a:r>
                <a:endParaRPr kumimoji="1" lang="en-US" altLang="ja-JP" sz="1050" dirty="0">
                  <a:latin typeface="BIZ UDPゴシック" panose="020B0400000000000000" pitchFamily="50" charset="-128"/>
                  <a:ea typeface="BIZ UDPゴシック" panose="020B0400000000000000" pitchFamily="50" charset="-128"/>
                </a:endParaRPr>
              </a:p>
              <a:p>
                <a:r>
                  <a:rPr lang="ja-JP" altLang="en-US" sz="1050" dirty="0">
                    <a:solidFill>
                      <a:srgbClr val="00B050"/>
                    </a:solidFill>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痛む場所が移動する</a:t>
                </a:r>
                <a:endParaRPr kumimoji="1" lang="en-US" altLang="ja-JP" sz="1050" dirty="0">
                  <a:latin typeface="BIZ UDPゴシック" panose="020B0400000000000000" pitchFamily="50" charset="-128"/>
                  <a:ea typeface="BIZ UDPゴシック" panose="020B0400000000000000" pitchFamily="50" charset="-128"/>
                </a:endParaRPr>
              </a:p>
            </p:txBody>
          </p:sp>
        </p:grpSp>
        <p:sp>
          <p:nvSpPr>
            <p:cNvPr id="84" name="楕円 83">
              <a:extLst>
                <a:ext uri="{FF2B5EF4-FFF2-40B4-BE49-F238E27FC236}">
                  <a16:creationId xmlns:a16="http://schemas.microsoft.com/office/drawing/2014/main" id="{8686ADBC-D072-80FC-3B80-8605793D3854}"/>
                </a:ext>
              </a:extLst>
            </p:cNvPr>
            <p:cNvSpPr/>
            <p:nvPr/>
          </p:nvSpPr>
          <p:spPr>
            <a:xfrm>
              <a:off x="10171905" y="3693316"/>
              <a:ext cx="470647" cy="43905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latin typeface="BIZ UDPゴシック" panose="020B0400000000000000" pitchFamily="50" charset="-128"/>
                <a:ea typeface="BIZ UDPゴシック" panose="020B0400000000000000" pitchFamily="50" charset="-128"/>
              </a:endParaRPr>
            </a:p>
          </p:txBody>
        </p:sp>
        <p:sp>
          <p:nvSpPr>
            <p:cNvPr id="85" name="テキスト ボックス 84">
              <a:extLst>
                <a:ext uri="{FF2B5EF4-FFF2-40B4-BE49-F238E27FC236}">
                  <a16:creationId xmlns:a16="http://schemas.microsoft.com/office/drawing/2014/main" id="{0C53679E-04B5-0C7C-B56F-D7436AB346EC}"/>
                </a:ext>
              </a:extLst>
            </p:cNvPr>
            <p:cNvSpPr txBox="1"/>
            <p:nvPr/>
          </p:nvSpPr>
          <p:spPr>
            <a:xfrm>
              <a:off x="10179310" y="3715645"/>
              <a:ext cx="660874" cy="415498"/>
            </a:xfrm>
            <a:prstGeom prst="rect">
              <a:avLst/>
            </a:prstGeom>
            <a:noFill/>
          </p:spPr>
          <p:txBody>
            <a:bodyPr wrap="square" rtlCol="0">
              <a:spAutoFit/>
            </a:bodyPr>
            <a:lstStyle/>
            <a:p>
              <a:r>
                <a:rPr kumimoji="1" lang="ja-JP" altLang="en-US" sz="1050" b="1" dirty="0">
                  <a:solidFill>
                    <a:schemeClr val="bg1"/>
                  </a:solidFill>
                  <a:latin typeface="BIZ UDPゴシック" panose="020B0400000000000000" pitchFamily="50" charset="-128"/>
                  <a:ea typeface="BIZ UDPゴシック" panose="020B0400000000000000" pitchFamily="50" charset="-128"/>
                </a:rPr>
                <a:t>胸や</a:t>
              </a:r>
              <a:br>
                <a:rPr kumimoji="1" lang="en-US" altLang="ja-JP" sz="1050" b="1" dirty="0">
                  <a:solidFill>
                    <a:schemeClr val="bg1"/>
                  </a:solidFill>
                  <a:latin typeface="BIZ UDPゴシック" panose="020B0400000000000000" pitchFamily="50" charset="-128"/>
                  <a:ea typeface="BIZ UDPゴシック" panose="020B0400000000000000" pitchFamily="50" charset="-128"/>
                </a:rPr>
              </a:br>
              <a:r>
                <a:rPr kumimoji="1" lang="ja-JP" altLang="en-US" sz="1050" b="1" dirty="0">
                  <a:solidFill>
                    <a:schemeClr val="bg1"/>
                  </a:solidFill>
                  <a:latin typeface="BIZ UDPゴシック" panose="020B0400000000000000" pitchFamily="50" charset="-128"/>
                  <a:ea typeface="BIZ UDPゴシック" panose="020B0400000000000000" pitchFamily="50" charset="-128"/>
                </a:rPr>
                <a:t>背中</a:t>
              </a:r>
            </a:p>
          </p:txBody>
        </p:sp>
      </p:grpSp>
      <p:pic>
        <p:nvPicPr>
          <p:cNvPr id="88" name="図 87" descr="テキスト&#10;&#10;自動的に生成された説明">
            <a:extLst>
              <a:ext uri="{FF2B5EF4-FFF2-40B4-BE49-F238E27FC236}">
                <a16:creationId xmlns:a16="http://schemas.microsoft.com/office/drawing/2014/main" id="{55DBB3FC-5004-D52D-827C-EAFBAE4A9E3F}"/>
              </a:ext>
            </a:extLst>
          </p:cNvPr>
          <p:cNvPicPr>
            <a:picLocks noChangeAspect="1"/>
          </p:cNvPicPr>
          <p:nvPr/>
        </p:nvPicPr>
        <p:blipFill rotWithShape="1">
          <a:blip r:embed="rId7">
            <a:clrChange>
              <a:clrFrom>
                <a:srgbClr val="FFF2DF"/>
              </a:clrFrom>
              <a:clrTo>
                <a:srgbClr val="FFF2DF">
                  <a:alpha val="0"/>
                </a:srgbClr>
              </a:clrTo>
            </a:clrChange>
          </a:blip>
          <a:srcRect l="58754" t="15856" r="3696" b="33270"/>
          <a:stretch/>
        </p:blipFill>
        <p:spPr>
          <a:xfrm>
            <a:off x="5705391" y="3485748"/>
            <a:ext cx="586971" cy="612875"/>
          </a:xfrm>
          <a:prstGeom prst="rect">
            <a:avLst/>
          </a:prstGeom>
        </p:spPr>
      </p:pic>
      <p:grpSp>
        <p:nvGrpSpPr>
          <p:cNvPr id="3" name="グループ化 2">
            <a:extLst>
              <a:ext uri="{FF2B5EF4-FFF2-40B4-BE49-F238E27FC236}">
                <a16:creationId xmlns:a16="http://schemas.microsoft.com/office/drawing/2014/main" id="{0DADD02A-0C0A-7AD0-3784-0F074EADF729}"/>
              </a:ext>
            </a:extLst>
          </p:cNvPr>
          <p:cNvGrpSpPr/>
          <p:nvPr/>
        </p:nvGrpSpPr>
        <p:grpSpPr>
          <a:xfrm>
            <a:off x="211686" y="4045313"/>
            <a:ext cx="4180854" cy="2300353"/>
            <a:chOff x="8665991" y="2403380"/>
            <a:chExt cx="4180854" cy="2300353"/>
          </a:xfrm>
        </p:grpSpPr>
        <p:sp>
          <p:nvSpPr>
            <p:cNvPr id="4" name="四角形: 角を丸くする 3">
              <a:extLst>
                <a:ext uri="{FF2B5EF4-FFF2-40B4-BE49-F238E27FC236}">
                  <a16:creationId xmlns:a16="http://schemas.microsoft.com/office/drawing/2014/main" id="{52FF8947-8C34-22F0-631B-5D41A7CB94F6}"/>
                </a:ext>
              </a:extLst>
            </p:cNvPr>
            <p:cNvSpPr/>
            <p:nvPr/>
          </p:nvSpPr>
          <p:spPr>
            <a:xfrm>
              <a:off x="8737763" y="2403380"/>
              <a:ext cx="3791271" cy="2299594"/>
            </a:xfrm>
            <a:prstGeom prst="roundRect">
              <a:avLst>
                <a:gd name="adj" fmla="val 11684"/>
              </a:avLst>
            </a:prstGeom>
            <a:solidFill>
              <a:schemeClr val="accent6">
                <a:lumMod val="20000"/>
                <a:lumOff val="80000"/>
              </a:schemeClr>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17306507-B098-0CC3-0ED2-F233FD3158E2}"/>
                </a:ext>
              </a:extLst>
            </p:cNvPr>
            <p:cNvSpPr txBox="1"/>
            <p:nvPr/>
          </p:nvSpPr>
          <p:spPr>
            <a:xfrm>
              <a:off x="8699591" y="2446201"/>
              <a:ext cx="1057855" cy="253916"/>
            </a:xfrm>
            <a:prstGeom prst="rect">
              <a:avLst/>
            </a:prstGeom>
            <a:noFill/>
          </p:spPr>
          <p:txBody>
            <a:bodyPr wrap="square" rtlCol="0">
              <a:spAutoFit/>
            </a:bodyPr>
            <a:lstStyle/>
            <a:p>
              <a:r>
                <a:rPr lang="ja-JP" altLang="en-US" sz="1050" b="1" dirty="0">
                  <a:solidFill>
                    <a:srgbClr val="0070C0"/>
                  </a:solidFill>
                  <a:latin typeface="BIZ UDPゴシック" panose="020B0400000000000000" pitchFamily="50" charset="-128"/>
                  <a:ea typeface="BIZ UDPゴシック" panose="020B0400000000000000" pitchFamily="50" charset="-128"/>
                </a:rPr>
                <a:t>●</a:t>
              </a:r>
              <a:r>
                <a:rPr kumimoji="1" lang="ja-JP" altLang="en-US" sz="1050" b="1" dirty="0">
                  <a:latin typeface="BIZ UDPゴシック" panose="020B0400000000000000" pitchFamily="50" charset="-128"/>
                  <a:ea typeface="BIZ UDPゴシック" panose="020B0400000000000000" pitchFamily="50" charset="-128"/>
                </a:rPr>
                <a:t>意識の障害</a:t>
              </a:r>
            </a:p>
          </p:txBody>
        </p:sp>
        <p:sp>
          <p:nvSpPr>
            <p:cNvPr id="9" name="テキスト ボックス 8">
              <a:extLst>
                <a:ext uri="{FF2B5EF4-FFF2-40B4-BE49-F238E27FC236}">
                  <a16:creationId xmlns:a16="http://schemas.microsoft.com/office/drawing/2014/main" id="{33C3DCF9-DF7F-9174-168F-CE0AB190BB73}"/>
                </a:ext>
              </a:extLst>
            </p:cNvPr>
            <p:cNvSpPr txBox="1"/>
            <p:nvPr/>
          </p:nvSpPr>
          <p:spPr>
            <a:xfrm>
              <a:off x="8838407" y="2704069"/>
              <a:ext cx="1939225" cy="338554"/>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●意識がない</a:t>
              </a:r>
              <a:r>
                <a:rPr kumimoji="1" lang="en-US" altLang="ja-JP" sz="800" dirty="0">
                  <a:latin typeface="BIZ UDPゴシック" panose="020B0400000000000000" pitchFamily="50" charset="-128"/>
                  <a:ea typeface="BIZ UDPゴシック" panose="020B0400000000000000" pitchFamily="50" charset="-128"/>
                </a:rPr>
                <a:t>(</a:t>
              </a:r>
              <a:r>
                <a:rPr kumimoji="1" lang="ja-JP" altLang="en-US" sz="800" dirty="0">
                  <a:latin typeface="BIZ UDPゴシック" panose="020B0400000000000000" pitchFamily="50" charset="-128"/>
                  <a:ea typeface="BIZ UDPゴシック" panose="020B0400000000000000" pitchFamily="50" charset="-128"/>
                </a:rPr>
                <a:t>返事がない</a:t>
              </a:r>
              <a:r>
                <a:rPr kumimoji="1" lang="en-US" altLang="ja-JP" sz="800" dirty="0">
                  <a:latin typeface="BIZ UDPゴシック" panose="020B0400000000000000" pitchFamily="50" charset="-128"/>
                  <a:ea typeface="BIZ UDPゴシック" panose="020B0400000000000000" pitchFamily="50" charset="-128"/>
                </a:rPr>
                <a:t>)</a:t>
              </a:r>
            </a:p>
            <a:p>
              <a:r>
                <a:rPr lang="ja-JP" altLang="en-US" sz="800" dirty="0">
                  <a:latin typeface="BIZ UDPゴシック" panose="020B0400000000000000" pitchFamily="50" charset="-128"/>
                  <a:ea typeface="BIZ UDPゴシック" panose="020B0400000000000000" pitchFamily="50" charset="-128"/>
                </a:rPr>
                <a:t>　又はおかしい</a:t>
              </a:r>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もうろうとしてる</a:t>
              </a:r>
              <a:r>
                <a:rPr lang="en-US" altLang="ja-JP" sz="800" dirty="0">
                  <a:latin typeface="BIZ UDPゴシック" panose="020B0400000000000000" pitchFamily="50" charset="-128"/>
                  <a:ea typeface="BIZ UDPゴシック" panose="020B0400000000000000" pitchFamily="50" charset="-128"/>
                </a:rPr>
                <a:t>)</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A0AC5C21-FD3A-7B26-591A-6A7DA2F5D7C3}"/>
                </a:ext>
              </a:extLst>
            </p:cNvPr>
            <p:cNvSpPr txBox="1"/>
            <p:nvPr/>
          </p:nvSpPr>
          <p:spPr>
            <a:xfrm>
              <a:off x="8665991" y="3160256"/>
              <a:ext cx="1057855" cy="253916"/>
            </a:xfrm>
            <a:prstGeom prst="rect">
              <a:avLst/>
            </a:prstGeom>
            <a:noFill/>
          </p:spPr>
          <p:txBody>
            <a:bodyPr wrap="square" rtlCol="0">
              <a:spAutoFit/>
            </a:bodyPr>
            <a:lstStyle/>
            <a:p>
              <a:r>
                <a:rPr lang="ja-JP" altLang="en-US" sz="1050" b="1" dirty="0">
                  <a:solidFill>
                    <a:srgbClr val="0070C0"/>
                  </a:solidFill>
                  <a:latin typeface="BIZ UDPゴシック" panose="020B0400000000000000" pitchFamily="50" charset="-128"/>
                  <a:ea typeface="BIZ UDPゴシック" panose="020B0400000000000000" pitchFamily="50" charset="-128"/>
                </a:rPr>
                <a:t>●</a:t>
              </a:r>
              <a:r>
                <a:rPr lang="ja-JP" altLang="en-US" sz="1050" b="1" dirty="0">
                  <a:latin typeface="BIZ UDPゴシック" panose="020B0400000000000000" pitchFamily="50" charset="-128"/>
                  <a:ea typeface="BIZ UDPゴシック" panose="020B0400000000000000" pitchFamily="50" charset="-128"/>
                </a:rPr>
                <a:t>けいれん</a:t>
              </a:r>
              <a:endParaRPr kumimoji="1" lang="ja-JP" altLang="en-US" sz="1050" b="1"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82D355D8-5509-5BE7-24FB-77907E8BE1A1}"/>
                </a:ext>
              </a:extLst>
            </p:cNvPr>
            <p:cNvSpPr txBox="1"/>
            <p:nvPr/>
          </p:nvSpPr>
          <p:spPr>
            <a:xfrm>
              <a:off x="8856275" y="3382448"/>
              <a:ext cx="1594225" cy="215444"/>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●けいれんが止まらない</a:t>
              </a:r>
              <a:endParaRPr kumimoji="1" lang="en-US" altLang="ja-JP" sz="800"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802D0BBB-0BA5-E4D7-4E73-80B9D81B30DA}"/>
                </a:ext>
              </a:extLst>
            </p:cNvPr>
            <p:cNvSpPr txBox="1"/>
            <p:nvPr/>
          </p:nvSpPr>
          <p:spPr>
            <a:xfrm>
              <a:off x="8692157" y="3734616"/>
              <a:ext cx="1168612" cy="253916"/>
            </a:xfrm>
            <a:prstGeom prst="rect">
              <a:avLst/>
            </a:prstGeom>
            <a:noFill/>
          </p:spPr>
          <p:txBody>
            <a:bodyPr wrap="square" rtlCol="0">
              <a:spAutoFit/>
            </a:bodyPr>
            <a:lstStyle/>
            <a:p>
              <a:r>
                <a:rPr lang="ja-JP" altLang="en-US" sz="1050" b="1" dirty="0">
                  <a:solidFill>
                    <a:srgbClr val="0070C0"/>
                  </a:solidFill>
                  <a:latin typeface="BIZ UDPゴシック" panose="020B0400000000000000" pitchFamily="50" charset="-128"/>
                  <a:ea typeface="BIZ UDPゴシック" panose="020B0400000000000000" pitchFamily="50" charset="-128"/>
                </a:rPr>
                <a:t>●</a:t>
              </a:r>
              <a:r>
                <a:rPr lang="ja-JP" altLang="en-US" sz="1050" b="1" dirty="0">
                  <a:latin typeface="BIZ UDPゴシック" panose="020B0400000000000000" pitchFamily="50" charset="-128"/>
                  <a:ea typeface="BIZ UDPゴシック" panose="020B0400000000000000" pitchFamily="50" charset="-128"/>
                </a:rPr>
                <a:t>けが・やけど</a:t>
              </a:r>
              <a:endParaRPr kumimoji="1" lang="ja-JP" altLang="en-US" sz="1050" b="1"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D17E178B-4833-0B93-C193-65C828FC00A8}"/>
                </a:ext>
              </a:extLst>
            </p:cNvPr>
            <p:cNvSpPr txBox="1"/>
            <p:nvPr/>
          </p:nvSpPr>
          <p:spPr>
            <a:xfrm>
              <a:off x="8864573" y="3966273"/>
              <a:ext cx="1594225" cy="338554"/>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●大量の出血を伴うけが</a:t>
              </a: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●広範囲のやけど</a:t>
              </a:r>
            </a:p>
          </p:txBody>
        </p:sp>
        <p:sp>
          <p:nvSpPr>
            <p:cNvPr id="18" name="テキスト ボックス 17">
              <a:extLst>
                <a:ext uri="{FF2B5EF4-FFF2-40B4-BE49-F238E27FC236}">
                  <a16:creationId xmlns:a16="http://schemas.microsoft.com/office/drawing/2014/main" id="{40B5691F-AEAC-01A3-3E52-E178911069CE}"/>
                </a:ext>
              </a:extLst>
            </p:cNvPr>
            <p:cNvSpPr txBox="1"/>
            <p:nvPr/>
          </p:nvSpPr>
          <p:spPr>
            <a:xfrm>
              <a:off x="10768804" y="2430395"/>
              <a:ext cx="1057855" cy="253916"/>
            </a:xfrm>
            <a:prstGeom prst="rect">
              <a:avLst/>
            </a:prstGeom>
            <a:noFill/>
          </p:spPr>
          <p:txBody>
            <a:bodyPr wrap="square" rtlCol="0">
              <a:spAutoFit/>
            </a:bodyPr>
            <a:lstStyle/>
            <a:p>
              <a:r>
                <a:rPr lang="ja-JP" altLang="en-US" sz="1050" b="1" dirty="0">
                  <a:solidFill>
                    <a:srgbClr val="0070C0"/>
                  </a:solidFill>
                  <a:latin typeface="BIZ UDPゴシック" panose="020B0400000000000000" pitchFamily="50" charset="-128"/>
                  <a:ea typeface="BIZ UDPゴシック" panose="020B0400000000000000" pitchFamily="50" charset="-128"/>
                </a:rPr>
                <a:t>●</a:t>
              </a:r>
              <a:r>
                <a:rPr kumimoji="1" lang="ja-JP" altLang="en-US" sz="1050" b="1" dirty="0">
                  <a:latin typeface="BIZ UDPゴシック" panose="020B0400000000000000" pitchFamily="50" charset="-128"/>
                  <a:ea typeface="BIZ UDPゴシック" panose="020B0400000000000000" pitchFamily="50" charset="-128"/>
                </a:rPr>
                <a:t>吐き気</a:t>
              </a:r>
            </a:p>
          </p:txBody>
        </p:sp>
        <p:sp>
          <p:nvSpPr>
            <p:cNvPr id="19" name="テキスト ボックス 18">
              <a:extLst>
                <a:ext uri="{FF2B5EF4-FFF2-40B4-BE49-F238E27FC236}">
                  <a16:creationId xmlns:a16="http://schemas.microsoft.com/office/drawing/2014/main" id="{8D0EA636-E707-A8E4-83E7-665ADC348D11}"/>
                </a:ext>
              </a:extLst>
            </p:cNvPr>
            <p:cNvSpPr txBox="1"/>
            <p:nvPr/>
          </p:nvSpPr>
          <p:spPr>
            <a:xfrm>
              <a:off x="10907620" y="2688263"/>
              <a:ext cx="1939225" cy="215444"/>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●冷や汗を伴うような強い吐き気</a:t>
              </a:r>
            </a:p>
          </p:txBody>
        </p:sp>
        <p:sp>
          <p:nvSpPr>
            <p:cNvPr id="20" name="テキスト ボックス 19">
              <a:extLst>
                <a:ext uri="{FF2B5EF4-FFF2-40B4-BE49-F238E27FC236}">
                  <a16:creationId xmlns:a16="http://schemas.microsoft.com/office/drawing/2014/main" id="{8B5FA080-87CE-926B-9CDF-0F6BD3DABE9B}"/>
                </a:ext>
              </a:extLst>
            </p:cNvPr>
            <p:cNvSpPr txBox="1"/>
            <p:nvPr/>
          </p:nvSpPr>
          <p:spPr>
            <a:xfrm>
              <a:off x="10768804" y="3024946"/>
              <a:ext cx="1057855" cy="253916"/>
            </a:xfrm>
            <a:prstGeom prst="rect">
              <a:avLst/>
            </a:prstGeom>
            <a:noFill/>
          </p:spPr>
          <p:txBody>
            <a:bodyPr wrap="square" rtlCol="0">
              <a:spAutoFit/>
            </a:bodyPr>
            <a:lstStyle/>
            <a:p>
              <a:r>
                <a:rPr lang="ja-JP" altLang="en-US" sz="1050" b="1" dirty="0">
                  <a:solidFill>
                    <a:srgbClr val="0070C0"/>
                  </a:solidFill>
                  <a:latin typeface="BIZ UDPゴシック" panose="020B0400000000000000" pitchFamily="50" charset="-128"/>
                  <a:ea typeface="BIZ UDPゴシック" panose="020B0400000000000000" pitchFamily="50" charset="-128"/>
                </a:rPr>
                <a:t>●</a:t>
              </a:r>
              <a:r>
                <a:rPr lang="ja-JP" altLang="en-US" sz="1050" b="1" dirty="0">
                  <a:latin typeface="BIZ UDPゴシック" panose="020B0400000000000000" pitchFamily="50" charset="-128"/>
                  <a:ea typeface="BIZ UDPゴシック" panose="020B0400000000000000" pitchFamily="50" charset="-128"/>
                </a:rPr>
                <a:t>飲み込み</a:t>
              </a:r>
              <a:endParaRPr kumimoji="1" lang="ja-JP" altLang="en-US" sz="1050" b="1" dirty="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5664FB9A-8696-9028-E5E0-CF5A0C7C13CC}"/>
                </a:ext>
              </a:extLst>
            </p:cNvPr>
            <p:cNvSpPr txBox="1"/>
            <p:nvPr/>
          </p:nvSpPr>
          <p:spPr>
            <a:xfrm>
              <a:off x="10907620" y="3292038"/>
              <a:ext cx="1313755" cy="215444"/>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●物をのどに詰まらせた</a:t>
              </a:r>
            </a:p>
          </p:txBody>
        </p:sp>
        <p:sp>
          <p:nvSpPr>
            <p:cNvPr id="22" name="テキスト ボックス 21">
              <a:extLst>
                <a:ext uri="{FF2B5EF4-FFF2-40B4-BE49-F238E27FC236}">
                  <a16:creationId xmlns:a16="http://schemas.microsoft.com/office/drawing/2014/main" id="{A1FB05B0-0A72-0EEE-F460-28CCE9044966}"/>
                </a:ext>
              </a:extLst>
            </p:cNvPr>
            <p:cNvSpPr txBox="1"/>
            <p:nvPr/>
          </p:nvSpPr>
          <p:spPr>
            <a:xfrm>
              <a:off x="10768804" y="3541871"/>
              <a:ext cx="1057855" cy="253916"/>
            </a:xfrm>
            <a:prstGeom prst="rect">
              <a:avLst/>
            </a:prstGeom>
            <a:noFill/>
          </p:spPr>
          <p:txBody>
            <a:bodyPr wrap="square" rtlCol="0">
              <a:spAutoFit/>
            </a:bodyPr>
            <a:lstStyle/>
            <a:p>
              <a:r>
                <a:rPr lang="ja-JP" altLang="en-US" sz="1050" b="1" dirty="0">
                  <a:solidFill>
                    <a:srgbClr val="0070C0"/>
                  </a:solidFill>
                  <a:latin typeface="BIZ UDPゴシック" panose="020B0400000000000000" pitchFamily="50" charset="-128"/>
                  <a:ea typeface="BIZ UDPゴシック" panose="020B0400000000000000" pitchFamily="50" charset="-128"/>
                </a:rPr>
                <a:t>●</a:t>
              </a:r>
              <a:r>
                <a:rPr lang="ja-JP" altLang="en-US" sz="1050" b="1" dirty="0">
                  <a:latin typeface="BIZ UDPゴシック" panose="020B0400000000000000" pitchFamily="50" charset="-128"/>
                  <a:ea typeface="BIZ UDPゴシック" panose="020B0400000000000000" pitchFamily="50" charset="-128"/>
                </a:rPr>
                <a:t>事故</a:t>
              </a:r>
              <a:endParaRPr kumimoji="1" lang="ja-JP" altLang="en-US" sz="1050" b="1"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A8D6A678-7361-CC33-4E18-30C8D7B8072C}"/>
                </a:ext>
              </a:extLst>
            </p:cNvPr>
            <p:cNvSpPr txBox="1"/>
            <p:nvPr/>
          </p:nvSpPr>
          <p:spPr>
            <a:xfrm>
              <a:off x="10907620" y="3799739"/>
              <a:ext cx="1497589" cy="338554"/>
            </a:xfrm>
            <a:prstGeom prst="rect">
              <a:avLst/>
            </a:prstGeom>
            <a:no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●交通事故や転落、転倒で</a:t>
              </a:r>
              <a:endParaRPr kumimoji="1"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　強い衝撃を受けた</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6A5F8305-2561-2481-EE5F-4E4DED03CED9}"/>
                </a:ext>
              </a:extLst>
            </p:cNvPr>
            <p:cNvSpPr txBox="1"/>
            <p:nvPr/>
          </p:nvSpPr>
          <p:spPr>
            <a:xfrm>
              <a:off x="8924952" y="4334401"/>
              <a:ext cx="3418968" cy="369332"/>
            </a:xfrm>
            <a:prstGeom prst="rect">
              <a:avLst/>
            </a:prstGeom>
            <a:noFill/>
          </p:spPr>
          <p:txBody>
            <a:bodyPr wrap="square" rtlCol="0">
              <a:spAutoFit/>
            </a:bodyPr>
            <a:lstStyle/>
            <a:p>
              <a:pPr algn="ctr"/>
              <a:r>
                <a:rPr lang="ja-JP" altLang="en-US" sz="900" b="1" dirty="0">
                  <a:solidFill>
                    <a:srgbClr val="FF0000"/>
                  </a:solidFill>
                  <a:latin typeface="BIZ UDPゴシック" panose="020B0400000000000000" pitchFamily="50" charset="-128"/>
                  <a:ea typeface="BIZ UDPゴシック" panose="020B0400000000000000" pitchFamily="50" charset="-128"/>
                </a:rPr>
                <a:t>◎その他、いつもと違う場合、様子がおかしい場合◎</a:t>
              </a:r>
              <a:endParaRPr lang="en-US" altLang="ja-JP" sz="900" b="1"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sz="900" b="1" dirty="0">
                  <a:solidFill>
                    <a:srgbClr val="FF0000"/>
                  </a:solidFill>
                  <a:latin typeface="BIZ UDPゴシック" panose="020B0400000000000000" pitchFamily="50" charset="-128"/>
                  <a:ea typeface="BIZ UDPゴシック" panose="020B0400000000000000" pitchFamily="50" charset="-128"/>
                </a:rPr>
                <a:t>高齢者は自覚症状が出にくい場合もありますので注意しましょう。</a:t>
              </a:r>
            </a:p>
          </p:txBody>
        </p:sp>
      </p:grpSp>
    </p:spTree>
    <p:extLst>
      <p:ext uri="{BB962C8B-B14F-4D97-AF65-F5344CB8AC3E}">
        <p14:creationId xmlns:p14="http://schemas.microsoft.com/office/powerpoint/2010/main" val="3035254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救急車の適時・適切な利用の重要性</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2" name="サブタイトル 2">
            <a:extLst>
              <a:ext uri="{FF2B5EF4-FFF2-40B4-BE49-F238E27FC236}">
                <a16:creationId xmlns:a16="http://schemas.microsoft.com/office/drawing/2014/main" id="{78584A92-4424-16AD-B04B-5B30586CEC9C}"/>
              </a:ext>
            </a:extLst>
          </p:cNvPr>
          <p:cNvSpPr txBox="1">
            <a:spLocks/>
          </p:cNvSpPr>
          <p:nvPr/>
        </p:nvSpPr>
        <p:spPr>
          <a:xfrm>
            <a:off x="514671" y="5049200"/>
            <a:ext cx="3996000" cy="12298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突然の発症には、早期の通報や</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救急隊による適切な処置、早期の</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病院搬送等が、救命につながります</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p:txBody>
      </p:sp>
      <p:sp>
        <p:nvSpPr>
          <p:cNvPr id="14" name="サブタイトル 2">
            <a:extLst>
              <a:ext uri="{FF2B5EF4-FFF2-40B4-BE49-F238E27FC236}">
                <a16:creationId xmlns:a16="http://schemas.microsoft.com/office/drawing/2014/main" id="{E3532AAE-78C3-68C1-6CA8-2D6E0903495B}"/>
              </a:ext>
            </a:extLst>
          </p:cNvPr>
          <p:cNvSpPr txBox="1">
            <a:spLocks/>
          </p:cNvSpPr>
          <p:nvPr/>
        </p:nvSpPr>
        <p:spPr>
          <a:xfrm>
            <a:off x="4834467" y="5049200"/>
            <a:ext cx="4235136" cy="12298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地域の限られた手段である救急車が</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必要なときにかけつけられるよう、</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適時・適切な利用が重要です</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p:txBody>
      </p:sp>
      <p:pic>
        <p:nvPicPr>
          <p:cNvPr id="16" name="図 15" descr="挿絵 が含まれている画像&#10;&#10;自動的に生成された説明">
            <a:extLst>
              <a:ext uri="{FF2B5EF4-FFF2-40B4-BE49-F238E27FC236}">
                <a16:creationId xmlns:a16="http://schemas.microsoft.com/office/drawing/2014/main" id="{96DEA80B-09B9-7261-5020-55E3AFD6F273}"/>
              </a:ext>
            </a:extLst>
          </p:cNvPr>
          <p:cNvPicPr>
            <a:picLocks noChangeAspect="1"/>
          </p:cNvPicPr>
          <p:nvPr/>
        </p:nvPicPr>
        <p:blipFill>
          <a:blip r:embed="rId6"/>
          <a:stretch>
            <a:fillRect/>
          </a:stretch>
        </p:blipFill>
        <p:spPr>
          <a:xfrm>
            <a:off x="4987291" y="2827421"/>
            <a:ext cx="3392333" cy="1797864"/>
          </a:xfrm>
          <a:prstGeom prst="rect">
            <a:avLst/>
          </a:prstGeom>
        </p:spPr>
      </p:pic>
      <p:pic>
        <p:nvPicPr>
          <p:cNvPr id="25" name="図 24" descr="アイコン&#10;&#10;自動的に生成された説明">
            <a:extLst>
              <a:ext uri="{FF2B5EF4-FFF2-40B4-BE49-F238E27FC236}">
                <a16:creationId xmlns:a16="http://schemas.microsoft.com/office/drawing/2014/main" id="{BE0DCD5F-C805-CBA5-B19F-9AEF1ECED1C4}"/>
              </a:ext>
            </a:extLst>
          </p:cNvPr>
          <p:cNvPicPr>
            <a:picLocks noChangeAspect="1"/>
          </p:cNvPicPr>
          <p:nvPr/>
        </p:nvPicPr>
        <p:blipFill>
          <a:blip r:embed="rId7"/>
          <a:stretch>
            <a:fillRect/>
          </a:stretch>
        </p:blipFill>
        <p:spPr>
          <a:xfrm>
            <a:off x="2487680" y="2827421"/>
            <a:ext cx="1612532" cy="1025281"/>
          </a:xfrm>
          <a:prstGeom prst="rect">
            <a:avLst/>
          </a:prstGeom>
        </p:spPr>
      </p:pic>
      <p:pic>
        <p:nvPicPr>
          <p:cNvPr id="27" name="図 26" descr="アイコン&#10;&#10;自動的に生成された説明">
            <a:extLst>
              <a:ext uri="{FF2B5EF4-FFF2-40B4-BE49-F238E27FC236}">
                <a16:creationId xmlns:a16="http://schemas.microsoft.com/office/drawing/2014/main" id="{75FADEF9-63BF-27A8-8B7B-5EB3CA094929}"/>
              </a:ext>
            </a:extLst>
          </p:cNvPr>
          <p:cNvPicPr>
            <a:picLocks noChangeAspect="1"/>
          </p:cNvPicPr>
          <p:nvPr/>
        </p:nvPicPr>
        <p:blipFill>
          <a:blip r:embed="rId8"/>
          <a:stretch>
            <a:fillRect/>
          </a:stretch>
        </p:blipFill>
        <p:spPr>
          <a:xfrm>
            <a:off x="764376" y="2785083"/>
            <a:ext cx="1612532" cy="2011712"/>
          </a:xfrm>
          <a:prstGeom prst="rect">
            <a:avLst/>
          </a:prstGeom>
        </p:spPr>
      </p:pic>
      <p:sp>
        <p:nvSpPr>
          <p:cNvPr id="3" name="サブタイトル 2">
            <a:extLst>
              <a:ext uri="{FF2B5EF4-FFF2-40B4-BE49-F238E27FC236}">
                <a16:creationId xmlns:a16="http://schemas.microsoft.com/office/drawing/2014/main" id="{2B6CA171-0A26-9FA6-B545-D8F983F20BD8}"/>
              </a:ext>
            </a:extLst>
          </p:cNvPr>
          <p:cNvSpPr txBox="1">
            <a:spLocks/>
          </p:cNvSpPr>
          <p:nvPr/>
        </p:nvSpPr>
        <p:spPr>
          <a:xfrm>
            <a:off x="1336096" y="1116196"/>
            <a:ext cx="6468015" cy="1229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生命に関わる病気やけがは、何の前触れもなく</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起こることがあります</a:t>
            </a:r>
            <a:endParaRPr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55403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救急車の呼び方</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-D</a:t>
            </a:r>
          </a:p>
        </p:txBody>
      </p:sp>
      <p:sp>
        <p:nvSpPr>
          <p:cNvPr id="35" name="サブタイトル 2">
            <a:extLst>
              <a:ext uri="{FF2B5EF4-FFF2-40B4-BE49-F238E27FC236}">
                <a16:creationId xmlns:a16="http://schemas.microsoft.com/office/drawing/2014/main" id="{FA16DAC8-3301-9283-E692-9932011D14D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2000" dirty="0">
                <a:latin typeface="BIZ UDPゴシック" panose="020B0400000000000000" pitchFamily="50" charset="-128"/>
                <a:ea typeface="BIZ UDPゴシック" panose="020B0400000000000000" pitchFamily="50" charset="-128"/>
              </a:rPr>
              <a:t>119</a:t>
            </a:r>
            <a:r>
              <a:rPr lang="ja-JP" altLang="en-US" sz="2000" dirty="0">
                <a:latin typeface="BIZ UDPゴシック" panose="020B0400000000000000" pitchFamily="50" charset="-128"/>
                <a:ea typeface="BIZ UDPゴシック" panose="020B0400000000000000" pitchFamily="50" charset="-128"/>
              </a:rPr>
              <a:t>番通報をすると、指令員が救急車の出動に必要なことを順番にお伺いします。緊急性が高い場合はすべてお伺いする前でも救急車が出動します。</a:t>
            </a:r>
            <a:r>
              <a:rPr lang="ja-JP" altLang="en-US" sz="2000" dirty="0">
                <a:solidFill>
                  <a:schemeClr val="accent1"/>
                </a:solidFill>
                <a:latin typeface="BIZ UDPゴシック" panose="020B0400000000000000" pitchFamily="50" charset="-128"/>
                <a:ea typeface="BIZ UDPゴシック" panose="020B0400000000000000" pitchFamily="50" charset="-128"/>
              </a:rPr>
              <a:t>あわてず、ゆっくりと答えてください。</a:t>
            </a:r>
          </a:p>
        </p:txBody>
      </p:sp>
      <p:grpSp>
        <p:nvGrpSpPr>
          <p:cNvPr id="14" name="グループ化 13">
            <a:extLst>
              <a:ext uri="{FF2B5EF4-FFF2-40B4-BE49-F238E27FC236}">
                <a16:creationId xmlns:a16="http://schemas.microsoft.com/office/drawing/2014/main" id="{672AC9B2-F7DA-ED3B-34A5-F085FBA391D9}"/>
              </a:ext>
            </a:extLst>
          </p:cNvPr>
          <p:cNvGrpSpPr/>
          <p:nvPr/>
        </p:nvGrpSpPr>
        <p:grpSpPr>
          <a:xfrm>
            <a:off x="568305" y="2502352"/>
            <a:ext cx="8007388" cy="696294"/>
            <a:chOff x="568305" y="2578552"/>
            <a:chExt cx="8007388" cy="696294"/>
          </a:xfrm>
        </p:grpSpPr>
        <p:sp>
          <p:nvSpPr>
            <p:cNvPr id="16" name="フリーフォーム: 図形 15">
              <a:extLst>
                <a:ext uri="{FF2B5EF4-FFF2-40B4-BE49-F238E27FC236}">
                  <a16:creationId xmlns:a16="http://schemas.microsoft.com/office/drawing/2014/main" id="{8865C293-7319-6EEB-2D01-312979D2AEDB}"/>
                </a:ext>
              </a:extLst>
            </p:cNvPr>
            <p:cNvSpPr/>
            <p:nvPr/>
          </p:nvSpPr>
          <p:spPr>
            <a:xfrm>
              <a:off x="568305"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①緊急であることを伝える</a:t>
              </a:r>
            </a:p>
          </p:txBody>
        </p:sp>
        <p:sp>
          <p:nvSpPr>
            <p:cNvPr id="17" name="フリーフォーム: 図形 16">
              <a:extLst>
                <a:ext uri="{FF2B5EF4-FFF2-40B4-BE49-F238E27FC236}">
                  <a16:creationId xmlns:a16="http://schemas.microsoft.com/office/drawing/2014/main" id="{880F41F2-CA13-244C-71AF-0D44E0F443AC}"/>
                </a:ext>
              </a:extLst>
            </p:cNvPr>
            <p:cNvSpPr/>
            <p:nvPr/>
          </p:nvSpPr>
          <p:spPr>
            <a:xfrm>
              <a:off x="2134968"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10000"/>
              </a:schemeClr>
            </a:fillRef>
            <a:effectRef idx="0">
              <a:schemeClr val="accent1">
                <a:alpha val="90000"/>
                <a:hueOff val="0"/>
                <a:satOff val="0"/>
                <a:lumOff val="0"/>
                <a:alphaOff val="-1000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②来てほしい住所を伝える</a:t>
              </a:r>
            </a:p>
          </p:txBody>
        </p:sp>
        <p:sp>
          <p:nvSpPr>
            <p:cNvPr id="18" name="フリーフォーム: 図形 17">
              <a:extLst>
                <a:ext uri="{FF2B5EF4-FFF2-40B4-BE49-F238E27FC236}">
                  <a16:creationId xmlns:a16="http://schemas.microsoft.com/office/drawing/2014/main" id="{9063335B-DAC3-8E61-EA37-67BB23E1C93E}"/>
                </a:ext>
              </a:extLst>
            </p:cNvPr>
            <p:cNvSpPr/>
            <p:nvPr/>
          </p:nvSpPr>
          <p:spPr>
            <a:xfrm>
              <a:off x="3701631"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20000"/>
              </a:schemeClr>
            </a:fillRef>
            <a:effectRef idx="0">
              <a:schemeClr val="accent1">
                <a:alpha val="90000"/>
                <a:hueOff val="0"/>
                <a:satOff val="0"/>
                <a:lumOff val="0"/>
                <a:alphaOff val="-2000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③具合の悪い方の症状を</a:t>
              </a:r>
              <a:endParaRPr kumimoji="1" lang="en-US" altLang="ja-JP" sz="1200" b="1" kern="1200" dirty="0">
                <a:solidFill>
                  <a:schemeClr val="bg1"/>
                </a:solidFill>
                <a:latin typeface="BIZ UDPゴシック" panose="020B0400000000000000" pitchFamily="50" charset="-128"/>
                <a:ea typeface="BIZ UDPゴシック" panose="020B0400000000000000" pitchFamily="50" charset="-128"/>
              </a:endParaRPr>
            </a:p>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伝える</a:t>
              </a:r>
            </a:p>
          </p:txBody>
        </p:sp>
        <p:sp>
          <p:nvSpPr>
            <p:cNvPr id="19" name="フリーフォーム: 図形 18">
              <a:extLst>
                <a:ext uri="{FF2B5EF4-FFF2-40B4-BE49-F238E27FC236}">
                  <a16:creationId xmlns:a16="http://schemas.microsoft.com/office/drawing/2014/main" id="{F0CB651E-16B1-0B32-E3A3-4C226E43C750}"/>
                </a:ext>
              </a:extLst>
            </p:cNvPr>
            <p:cNvSpPr/>
            <p:nvPr/>
          </p:nvSpPr>
          <p:spPr>
            <a:xfrm>
              <a:off x="5268294"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30000"/>
              </a:schemeClr>
            </a:fillRef>
            <a:effectRef idx="0">
              <a:schemeClr val="accent1">
                <a:alpha val="90000"/>
                <a:hueOff val="0"/>
                <a:satOff val="0"/>
                <a:lumOff val="0"/>
                <a:alphaOff val="-3000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④具合の悪い方の年齢を</a:t>
              </a:r>
              <a:endParaRPr kumimoji="1" lang="en-US" altLang="ja-JP" sz="1200" b="1" kern="1200" dirty="0">
                <a:solidFill>
                  <a:schemeClr val="bg1"/>
                </a:solidFill>
                <a:latin typeface="BIZ UDPゴシック" panose="020B0400000000000000" pitchFamily="50" charset="-128"/>
                <a:ea typeface="BIZ UDPゴシック" panose="020B0400000000000000" pitchFamily="50" charset="-128"/>
              </a:endParaRPr>
            </a:p>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伝える</a:t>
              </a:r>
            </a:p>
          </p:txBody>
        </p:sp>
        <p:sp>
          <p:nvSpPr>
            <p:cNvPr id="20" name="フリーフォーム: 図形 19">
              <a:extLst>
                <a:ext uri="{FF2B5EF4-FFF2-40B4-BE49-F238E27FC236}">
                  <a16:creationId xmlns:a16="http://schemas.microsoft.com/office/drawing/2014/main" id="{18E5B80E-C355-C187-F839-016F8438CB86}"/>
                </a:ext>
              </a:extLst>
            </p:cNvPr>
            <p:cNvSpPr/>
            <p:nvPr/>
          </p:nvSpPr>
          <p:spPr>
            <a:xfrm>
              <a:off x="6834957"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40000"/>
              </a:schemeClr>
            </a:fillRef>
            <a:effectRef idx="0">
              <a:schemeClr val="accent1">
                <a:alpha val="90000"/>
                <a:hueOff val="0"/>
                <a:satOff val="0"/>
                <a:lumOff val="0"/>
                <a:alphaOff val="-4000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⑤あなたの</a:t>
              </a:r>
              <a:endParaRPr kumimoji="1" lang="en-US" altLang="ja-JP" sz="1200" b="1" kern="1200" dirty="0">
                <a:solidFill>
                  <a:schemeClr val="bg1"/>
                </a:solidFill>
                <a:latin typeface="BIZ UDPゴシック" panose="020B0400000000000000" pitchFamily="50" charset="-128"/>
                <a:ea typeface="BIZ UDPゴシック" panose="020B0400000000000000" pitchFamily="50" charset="-128"/>
              </a:endParaRPr>
            </a:p>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お名前と連絡先を伝える</a:t>
              </a:r>
            </a:p>
          </p:txBody>
        </p:sp>
      </p:grpSp>
      <p:sp>
        <p:nvSpPr>
          <p:cNvPr id="3" name="四角形: 角を丸くする 2">
            <a:extLst>
              <a:ext uri="{FF2B5EF4-FFF2-40B4-BE49-F238E27FC236}">
                <a16:creationId xmlns:a16="http://schemas.microsoft.com/office/drawing/2014/main" id="{D0735818-FE0B-CABF-5A11-F2AA71AAB811}"/>
              </a:ext>
            </a:extLst>
          </p:cNvPr>
          <p:cNvSpPr/>
          <p:nvPr/>
        </p:nvSpPr>
        <p:spPr>
          <a:xfrm>
            <a:off x="659866"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lang="en-US" altLang="ja-JP" sz="1400" dirty="0">
                <a:solidFill>
                  <a:schemeClr val="tx1"/>
                </a:solidFill>
                <a:latin typeface="BIZ UDPゴシック" panose="020B0400000000000000" pitchFamily="50" charset="-128"/>
                <a:ea typeface="BIZ UDPゴシック" panose="020B0400000000000000" pitchFamily="50" charset="-128"/>
              </a:rPr>
              <a:t>119</a:t>
            </a:r>
            <a:r>
              <a:rPr lang="ja-JP" altLang="en-US" sz="1400" dirty="0">
                <a:solidFill>
                  <a:schemeClr val="tx1"/>
                </a:solidFill>
                <a:latin typeface="BIZ UDPゴシック" panose="020B0400000000000000" pitchFamily="50" charset="-128"/>
                <a:ea typeface="BIZ UDPゴシック" panose="020B0400000000000000" pitchFamily="50" charset="-128"/>
              </a:rPr>
              <a:t>番通報をしたら、まず</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10000"/>
              </a:lnSpc>
            </a:pPr>
            <a:r>
              <a:rPr lang="ja-JP" altLang="en-US" sz="1400" dirty="0">
                <a:solidFill>
                  <a:srgbClr val="FF0000"/>
                </a:solidFill>
                <a:latin typeface="BIZ UDPゴシック" panose="020B0400000000000000" pitchFamily="50" charset="-128"/>
                <a:ea typeface="BIZ UDPゴシック" panose="020B0400000000000000" pitchFamily="50" charset="-128"/>
              </a:rPr>
              <a:t>「救急です」と</a:t>
            </a:r>
            <a:endParaRPr lang="en-US" altLang="ja-JP" sz="1400" dirty="0">
              <a:solidFill>
                <a:srgbClr val="FF0000"/>
              </a:solidFill>
              <a:latin typeface="BIZ UDPゴシック" panose="020B0400000000000000" pitchFamily="50" charset="-128"/>
              <a:ea typeface="BIZ UDPゴシック" panose="020B0400000000000000" pitchFamily="50" charset="-128"/>
            </a:endParaRPr>
          </a:p>
          <a:p>
            <a:pPr>
              <a:lnSpc>
                <a:spcPct val="110000"/>
              </a:lnSpc>
            </a:pPr>
            <a:r>
              <a:rPr lang="ja-JP" altLang="en-US" sz="1400" dirty="0">
                <a:solidFill>
                  <a:srgbClr val="FF0000"/>
                </a:solidFill>
                <a:latin typeface="BIZ UDPゴシック" panose="020B0400000000000000" pitchFamily="50" charset="-128"/>
                <a:ea typeface="BIZ UDPゴシック" panose="020B0400000000000000" pitchFamily="50" charset="-128"/>
              </a:rPr>
              <a:t>伝えてください。</a:t>
            </a:r>
            <a:endParaRPr kumimoji="1" lang="ja-JP" altLang="en-US" sz="1400" dirty="0">
              <a:solidFill>
                <a:srgbClr val="FF0000"/>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E2E5809C-92F3-B512-34E6-099B248D2C57}"/>
              </a:ext>
            </a:extLst>
          </p:cNvPr>
          <p:cNvSpPr/>
          <p:nvPr/>
        </p:nvSpPr>
        <p:spPr>
          <a:xfrm>
            <a:off x="2250926"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kumimoji="1" lang="ja-JP" altLang="en-US" sz="1400" dirty="0">
                <a:solidFill>
                  <a:srgbClr val="FF0000"/>
                </a:solidFill>
                <a:latin typeface="BIZ UDPゴシック" panose="020B0400000000000000" pitchFamily="50" charset="-128"/>
                <a:ea typeface="BIZ UDPゴシック" panose="020B0400000000000000" pitchFamily="50" charset="-128"/>
              </a:rPr>
              <a:t>住所を市町村名から伝えてください。</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住所が分からない時は、近くの大きな建物、</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交差点など目印になるものを伝えてください。</a:t>
            </a:r>
          </a:p>
        </p:txBody>
      </p:sp>
      <p:sp>
        <p:nvSpPr>
          <p:cNvPr id="5" name="四角形: 角を丸くする 4">
            <a:extLst>
              <a:ext uri="{FF2B5EF4-FFF2-40B4-BE49-F238E27FC236}">
                <a16:creationId xmlns:a16="http://schemas.microsoft.com/office/drawing/2014/main" id="{46BEBD3D-9B71-930C-7226-9862099754E6}"/>
              </a:ext>
            </a:extLst>
          </p:cNvPr>
          <p:cNvSpPr/>
          <p:nvPr/>
        </p:nvSpPr>
        <p:spPr>
          <a:xfrm>
            <a:off x="3841986"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kumimoji="1" lang="ja-JP" altLang="en-US" sz="1400" dirty="0">
                <a:solidFill>
                  <a:srgbClr val="FF0000"/>
                </a:solidFill>
                <a:latin typeface="BIZ UDPゴシック" panose="020B0400000000000000" pitchFamily="50" charset="-128"/>
                <a:ea typeface="BIZ UDPゴシック" panose="020B0400000000000000" pitchFamily="50" charset="-128"/>
              </a:rPr>
              <a:t>「誰が」「どのようにして」「どうなった」と簡潔に伝えてください。</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また、分かる範囲で意識、</a:t>
            </a:r>
            <a:r>
              <a:rPr kumimoji="1" lang="ja-JP" altLang="en-US" sz="1400" dirty="0">
                <a:solidFill>
                  <a:srgbClr val="FF0000"/>
                </a:solidFill>
                <a:latin typeface="BIZ UDPゴシック" panose="020B0400000000000000" pitchFamily="50" charset="-128"/>
                <a:ea typeface="BIZ UDPゴシック" panose="020B0400000000000000" pitchFamily="50" charset="-128"/>
              </a:rPr>
              <a:t>呼吸の有無を伝えてください。</a:t>
            </a:r>
          </a:p>
        </p:txBody>
      </p:sp>
      <p:sp>
        <p:nvSpPr>
          <p:cNvPr id="6" name="四角形: 角を丸くする 5">
            <a:extLst>
              <a:ext uri="{FF2B5EF4-FFF2-40B4-BE49-F238E27FC236}">
                <a16:creationId xmlns:a16="http://schemas.microsoft.com/office/drawing/2014/main" id="{C4651BF7-283F-CC98-CA9C-89C09A8AAB9E}"/>
              </a:ext>
            </a:extLst>
          </p:cNvPr>
          <p:cNvSpPr/>
          <p:nvPr/>
        </p:nvSpPr>
        <p:spPr>
          <a:xfrm>
            <a:off x="5433046"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kumimoji="1" lang="ja-JP" altLang="en-US" sz="1400" dirty="0">
                <a:solidFill>
                  <a:srgbClr val="FF0000"/>
                </a:solidFill>
                <a:latin typeface="BIZ UDPゴシック" panose="020B0400000000000000" pitchFamily="50" charset="-128"/>
                <a:ea typeface="BIZ UDPゴシック" panose="020B0400000000000000" pitchFamily="50" charset="-128"/>
              </a:rPr>
              <a:t>具合の悪い方の年齢を伝えてください。</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分からない時は、「</a:t>
            </a:r>
            <a:r>
              <a:rPr kumimoji="1" lang="en-US" altLang="ja-JP" sz="1400" dirty="0">
                <a:solidFill>
                  <a:schemeClr val="tx1"/>
                </a:solidFill>
                <a:latin typeface="BIZ UDPゴシック" panose="020B0400000000000000" pitchFamily="50" charset="-128"/>
                <a:ea typeface="BIZ UDPゴシック" panose="020B0400000000000000" pitchFamily="50" charset="-128"/>
              </a:rPr>
              <a:t>60</a:t>
            </a:r>
            <a:r>
              <a:rPr kumimoji="1" lang="ja-JP" altLang="en-US" sz="1400" dirty="0">
                <a:solidFill>
                  <a:schemeClr val="tx1"/>
                </a:solidFill>
                <a:latin typeface="BIZ UDPゴシック" panose="020B0400000000000000" pitchFamily="50" charset="-128"/>
                <a:ea typeface="BIZ UDPゴシック" panose="020B0400000000000000" pitchFamily="50" charset="-128"/>
              </a:rPr>
              <a:t>代」のように、</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おおよそでかまいませんので伝えてください。</a:t>
            </a:r>
          </a:p>
        </p:txBody>
      </p:sp>
      <p:sp>
        <p:nvSpPr>
          <p:cNvPr id="7" name="四角形: 角を丸くする 6">
            <a:extLst>
              <a:ext uri="{FF2B5EF4-FFF2-40B4-BE49-F238E27FC236}">
                <a16:creationId xmlns:a16="http://schemas.microsoft.com/office/drawing/2014/main" id="{1CDC7E05-622E-FBFA-606D-54D6AF0E577E}"/>
              </a:ext>
            </a:extLst>
          </p:cNvPr>
          <p:cNvSpPr/>
          <p:nvPr/>
        </p:nvSpPr>
        <p:spPr>
          <a:xfrm>
            <a:off x="7024107"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kumimoji="1" lang="ja-JP" altLang="en-US" sz="1400" dirty="0">
                <a:solidFill>
                  <a:srgbClr val="FF0000"/>
                </a:solidFill>
                <a:latin typeface="BIZ UDPゴシック" panose="020B0400000000000000" pitchFamily="50" charset="-128"/>
                <a:ea typeface="BIZ UDPゴシック" panose="020B0400000000000000" pitchFamily="50" charset="-128"/>
              </a:rPr>
              <a:t>あなたのお名前と</a:t>
            </a:r>
            <a:r>
              <a:rPr kumimoji="1" lang="en-US" altLang="ja-JP" sz="1400" dirty="0">
                <a:solidFill>
                  <a:srgbClr val="FF0000"/>
                </a:solidFill>
                <a:latin typeface="BIZ UDPゴシック" panose="020B0400000000000000" pitchFamily="50" charset="-128"/>
                <a:ea typeface="BIZ UDPゴシック" panose="020B0400000000000000" pitchFamily="50" charset="-128"/>
              </a:rPr>
              <a:t>119</a:t>
            </a:r>
            <a:r>
              <a:rPr kumimoji="1" lang="ja-JP" altLang="en-US" sz="1400" dirty="0">
                <a:solidFill>
                  <a:srgbClr val="FF0000"/>
                </a:solidFill>
                <a:latin typeface="BIZ UDPゴシック" panose="020B0400000000000000" pitchFamily="50" charset="-128"/>
                <a:ea typeface="BIZ UDPゴシック" panose="020B0400000000000000" pitchFamily="50" charset="-128"/>
              </a:rPr>
              <a:t>番通報後も連絡可能な電話番号を伝えてください。</a:t>
            </a:r>
            <a:r>
              <a:rPr kumimoji="1" lang="ja-JP" altLang="en-US" sz="1400" dirty="0">
                <a:solidFill>
                  <a:schemeClr val="tx1"/>
                </a:solidFill>
                <a:latin typeface="BIZ UDPゴシック" panose="020B0400000000000000" pitchFamily="50" charset="-128"/>
                <a:ea typeface="BIZ UDPゴシック" panose="020B0400000000000000" pitchFamily="50" charset="-128"/>
              </a:rPr>
              <a:t>場所が不明な時などに、問い合わせることがあります</a:t>
            </a:r>
            <a:r>
              <a:rPr lang="ja-JP" altLang="en-US" sz="1400" dirty="0">
                <a:solidFill>
                  <a:schemeClr val="tx1"/>
                </a:solidFill>
                <a:latin typeface="BIZ UDPゴシック" panose="020B0400000000000000" pitchFamily="50" charset="-128"/>
                <a:ea typeface="BIZ UDPゴシック" panose="020B0400000000000000" pitchFamily="50" charset="-128"/>
              </a:rPr>
              <a:t>。</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1" name="サブタイトル 2">
            <a:extLst>
              <a:ext uri="{FF2B5EF4-FFF2-40B4-BE49-F238E27FC236}">
                <a16:creationId xmlns:a16="http://schemas.microsoft.com/office/drawing/2014/main" id="{FF389342-5B00-1379-FD0F-AA1E65DC0BAD}"/>
              </a:ext>
            </a:extLst>
          </p:cNvPr>
          <p:cNvSpPr txBox="1">
            <a:spLocks/>
          </p:cNvSpPr>
          <p:nvPr/>
        </p:nvSpPr>
        <p:spPr>
          <a:xfrm>
            <a:off x="381649" y="5678653"/>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その他、詳しい状況、持病、かかりつけ病院等について尋ねられることがあります</a:t>
            </a:r>
          </a:p>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答えられる範囲で伝えてください</a:t>
            </a:r>
          </a:p>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上記に示したものは一般的な聞き取り内容です</a:t>
            </a:r>
          </a:p>
        </p:txBody>
      </p:sp>
      <p:cxnSp>
        <p:nvCxnSpPr>
          <p:cNvPr id="23" name="直線コネクタ 22">
            <a:extLst>
              <a:ext uri="{FF2B5EF4-FFF2-40B4-BE49-F238E27FC236}">
                <a16:creationId xmlns:a16="http://schemas.microsoft.com/office/drawing/2014/main" id="{3159E312-6DEF-945D-D8BD-13AF94612600}"/>
              </a:ext>
            </a:extLst>
          </p:cNvPr>
          <p:cNvCxnSpPr>
            <a:cxnSpLocks/>
          </p:cNvCxnSpPr>
          <p:nvPr/>
        </p:nvCxnSpPr>
        <p:spPr>
          <a:xfrm flipV="1">
            <a:off x="1392691" y="3204890"/>
            <a:ext cx="0" cy="154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5F26F0BB-187D-9A0C-102F-34CC745F0F80}"/>
              </a:ext>
            </a:extLst>
          </p:cNvPr>
          <p:cNvCxnSpPr>
            <a:cxnSpLocks/>
          </p:cNvCxnSpPr>
          <p:nvPr/>
        </p:nvCxnSpPr>
        <p:spPr>
          <a:xfrm flipV="1">
            <a:off x="2983751" y="3204566"/>
            <a:ext cx="0" cy="1548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702B8AFC-AAD9-3669-9B89-B646361DFBDD}"/>
              </a:ext>
            </a:extLst>
          </p:cNvPr>
          <p:cNvCxnSpPr>
            <a:cxnSpLocks/>
          </p:cNvCxnSpPr>
          <p:nvPr/>
        </p:nvCxnSpPr>
        <p:spPr>
          <a:xfrm flipV="1">
            <a:off x="4574811" y="3204890"/>
            <a:ext cx="0" cy="154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19D02D51-97AD-4813-462D-5755F9CCB5C9}"/>
              </a:ext>
            </a:extLst>
          </p:cNvPr>
          <p:cNvCxnSpPr>
            <a:cxnSpLocks/>
          </p:cNvCxnSpPr>
          <p:nvPr/>
        </p:nvCxnSpPr>
        <p:spPr>
          <a:xfrm flipV="1">
            <a:off x="6165871" y="3204890"/>
            <a:ext cx="0" cy="154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4419F5FE-3E92-7157-2DFE-152E0CA14382}"/>
              </a:ext>
            </a:extLst>
          </p:cNvPr>
          <p:cNvCxnSpPr>
            <a:cxnSpLocks/>
          </p:cNvCxnSpPr>
          <p:nvPr/>
        </p:nvCxnSpPr>
        <p:spPr>
          <a:xfrm flipH="1" flipV="1">
            <a:off x="7751309" y="3204890"/>
            <a:ext cx="0" cy="154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207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全国版救急受診アプリ（</a:t>
            </a:r>
            <a:r>
              <a:rPr lang="en-US" altLang="ja-JP" sz="2799" dirty="0">
                <a:solidFill>
                  <a:srgbClr val="4472C4"/>
                </a:solidFill>
              </a:rPr>
              <a:t>Q</a:t>
            </a:r>
            <a:r>
              <a:rPr lang="ja-JP" altLang="en-US" sz="2799" dirty="0">
                <a:solidFill>
                  <a:srgbClr val="4472C4"/>
                </a:solidFill>
              </a:rPr>
              <a:t>助）とは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7" name="サブタイトル 2">
            <a:extLst>
              <a:ext uri="{FF2B5EF4-FFF2-40B4-BE49-F238E27FC236}">
                <a16:creationId xmlns:a16="http://schemas.microsoft.com/office/drawing/2014/main" id="{F1693E23-3865-00B3-B243-911CD31D1239}"/>
              </a:ext>
            </a:extLst>
          </p:cNvPr>
          <p:cNvSpPr txBox="1">
            <a:spLocks/>
          </p:cNvSpPr>
          <p:nvPr/>
        </p:nvSpPr>
        <p:spPr>
          <a:xfrm>
            <a:off x="317794" y="1116196"/>
            <a:ext cx="8508412" cy="1229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None/>
            </a:pPr>
            <a:r>
              <a:rPr lang="ja-JP" altLang="en-US" sz="2400" dirty="0">
                <a:latin typeface="BIZ UDPゴシック" panose="020B0400000000000000" pitchFamily="50" charset="-128"/>
                <a:ea typeface="BIZ UDPゴシック" panose="020B0400000000000000" pitchFamily="50" charset="-128"/>
              </a:rPr>
              <a:t>全国版救急受診アプ</a:t>
            </a:r>
            <a:r>
              <a:rPr lang="ja-JP" altLang="en-US" sz="2400" spc="-1200" dirty="0">
                <a:latin typeface="BIZ UDPゴシック" panose="020B0400000000000000" pitchFamily="50" charset="-128"/>
                <a:ea typeface="BIZ UDPゴシック" panose="020B0400000000000000" pitchFamily="50" charset="-128"/>
              </a:rPr>
              <a:t>リ　　</a:t>
            </a: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Q</a:t>
            </a:r>
            <a:r>
              <a:rPr lang="ja-JP" altLang="en-US" sz="2400" dirty="0">
                <a:latin typeface="BIZ UDPゴシック" panose="020B0400000000000000" pitchFamily="50" charset="-128"/>
                <a:ea typeface="BIZ UDPゴシック" panose="020B0400000000000000" pitchFamily="50" charset="-128"/>
              </a:rPr>
              <a:t>助</a:t>
            </a:r>
            <a:r>
              <a:rPr lang="ja-JP" altLang="en-US" sz="2400" spc="-12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は、急な病気やけがをして、緊急度の判断に迷った時に、ご自身の判断の一助になることを目的に作成されています</a:t>
            </a:r>
            <a:endParaRPr lang="en-US" altLang="ja-JP" sz="2400" dirty="0">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776F2667-466B-EAF9-B0A3-7CB2F2402686}"/>
              </a:ext>
            </a:extLst>
          </p:cNvPr>
          <p:cNvSpPr/>
          <p:nvPr/>
        </p:nvSpPr>
        <p:spPr>
          <a:xfrm>
            <a:off x="364807" y="5041705"/>
            <a:ext cx="1764000" cy="1475917"/>
          </a:xfrm>
          <a:prstGeom prst="rect">
            <a:avLst/>
          </a:prstGeom>
        </p:spPr>
        <p:txBody>
          <a:bodyPr>
            <a:spAutoFit/>
          </a:bodyPr>
          <a:lstStyle/>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病院に行くなら</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急いだほうが</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いいのか</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待てるのか</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ja-JP" altLang="en-US"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正方形/長方形 15">
            <a:extLst>
              <a:ext uri="{FF2B5EF4-FFF2-40B4-BE49-F238E27FC236}">
                <a16:creationId xmlns:a16="http://schemas.microsoft.com/office/drawing/2014/main" id="{B214F659-54C0-62D9-BA0E-2693F975F30D}"/>
              </a:ext>
            </a:extLst>
          </p:cNvPr>
          <p:cNvSpPr/>
          <p:nvPr/>
        </p:nvSpPr>
        <p:spPr>
          <a:xfrm>
            <a:off x="539064" y="2939393"/>
            <a:ext cx="1800000" cy="1475917"/>
          </a:xfrm>
          <a:prstGeom prst="rect">
            <a:avLst/>
          </a:prstGeom>
        </p:spPr>
        <p:txBody>
          <a:bodyPr>
            <a:spAutoFit/>
          </a:bodyPr>
          <a:lstStyle/>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病院や</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クリニックに</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行った方が</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いいか</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ja-JP" altLang="en-US"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正方形/長方形 17">
            <a:extLst>
              <a:ext uri="{FF2B5EF4-FFF2-40B4-BE49-F238E27FC236}">
                <a16:creationId xmlns:a16="http://schemas.microsoft.com/office/drawing/2014/main" id="{5416864D-4F61-74AF-D3AD-A3A02EEEC6DF}"/>
              </a:ext>
            </a:extLst>
          </p:cNvPr>
          <p:cNvSpPr/>
          <p:nvPr/>
        </p:nvSpPr>
        <p:spPr>
          <a:xfrm>
            <a:off x="6381966" y="2574737"/>
            <a:ext cx="1550424" cy="1115818"/>
          </a:xfrm>
          <a:prstGeom prst="rect">
            <a:avLst/>
          </a:prstGeom>
        </p:spPr>
        <p:txBody>
          <a:bodyPr wrap="none">
            <a:spAutoFit/>
          </a:bodyPr>
          <a:lstStyle/>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アプリで</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緊急度を</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判定できる！</a:t>
            </a:r>
          </a:p>
        </p:txBody>
      </p:sp>
      <p:sp>
        <p:nvSpPr>
          <p:cNvPr id="22" name="正方形/長方形 21">
            <a:extLst>
              <a:ext uri="{FF2B5EF4-FFF2-40B4-BE49-F238E27FC236}">
                <a16:creationId xmlns:a16="http://schemas.microsoft.com/office/drawing/2014/main" id="{6BF3B056-DAE3-1E57-DCF8-BDB600F62FA8}"/>
              </a:ext>
            </a:extLst>
          </p:cNvPr>
          <p:cNvSpPr/>
          <p:nvPr/>
        </p:nvSpPr>
        <p:spPr>
          <a:xfrm>
            <a:off x="3916346" y="3035762"/>
            <a:ext cx="1368000" cy="1115818"/>
          </a:xfrm>
          <a:prstGeom prst="rect">
            <a:avLst/>
          </a:prstGeom>
        </p:spPr>
        <p:txBody>
          <a:bodyPr>
            <a:spAutoFit/>
          </a:bodyPr>
          <a:lstStyle/>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救急車を</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呼んだ方が</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いいか</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ja-JP" altLang="en-US"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矢印: 右 22">
            <a:extLst>
              <a:ext uri="{FF2B5EF4-FFF2-40B4-BE49-F238E27FC236}">
                <a16:creationId xmlns:a16="http://schemas.microsoft.com/office/drawing/2014/main" id="{93F3B898-2EB2-CE6B-2617-02BE2D9A196A}"/>
              </a:ext>
            </a:extLst>
          </p:cNvPr>
          <p:cNvSpPr/>
          <p:nvPr/>
        </p:nvSpPr>
        <p:spPr>
          <a:xfrm>
            <a:off x="4572000" y="4549568"/>
            <a:ext cx="1432699" cy="735377"/>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25" name="楕円 24">
            <a:extLst>
              <a:ext uri="{FF2B5EF4-FFF2-40B4-BE49-F238E27FC236}">
                <a16:creationId xmlns:a16="http://schemas.microsoft.com/office/drawing/2014/main" id="{FAE21314-7F85-507C-C2E5-0F9F3A1C42CD}"/>
              </a:ext>
            </a:extLst>
          </p:cNvPr>
          <p:cNvSpPr/>
          <p:nvPr/>
        </p:nvSpPr>
        <p:spPr>
          <a:xfrm>
            <a:off x="404836" y="2784877"/>
            <a:ext cx="2057400" cy="1759521"/>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D8C4CD29-9C1A-6E23-A709-AED1C94B0FC9}"/>
              </a:ext>
            </a:extLst>
          </p:cNvPr>
          <p:cNvSpPr/>
          <p:nvPr/>
        </p:nvSpPr>
        <p:spPr>
          <a:xfrm>
            <a:off x="93743" y="4795168"/>
            <a:ext cx="2306128" cy="1951466"/>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08CDC3E5-6AAF-88FA-D2DB-DB4D58934685}"/>
              </a:ext>
            </a:extLst>
          </p:cNvPr>
          <p:cNvSpPr/>
          <p:nvPr/>
        </p:nvSpPr>
        <p:spPr>
          <a:xfrm>
            <a:off x="3551966" y="2713496"/>
            <a:ext cx="2057400" cy="1759521"/>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吹き出し: 角を丸めた四角形 27">
            <a:extLst>
              <a:ext uri="{FF2B5EF4-FFF2-40B4-BE49-F238E27FC236}">
                <a16:creationId xmlns:a16="http://schemas.microsoft.com/office/drawing/2014/main" id="{7B76DA8E-6442-516D-FE68-B789A2BB7E7F}"/>
              </a:ext>
            </a:extLst>
          </p:cNvPr>
          <p:cNvSpPr/>
          <p:nvPr/>
        </p:nvSpPr>
        <p:spPr>
          <a:xfrm>
            <a:off x="6274869" y="2503644"/>
            <a:ext cx="1714500" cy="1315305"/>
          </a:xfrm>
          <a:prstGeom prst="wedgeRoundRectCallou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descr="アイコン&#10;&#10;自動的に生成された説明">
            <a:extLst>
              <a:ext uri="{FF2B5EF4-FFF2-40B4-BE49-F238E27FC236}">
                <a16:creationId xmlns:a16="http://schemas.microsoft.com/office/drawing/2014/main" id="{66511D7F-5C5C-0B68-5047-07FC8C937E41}"/>
              </a:ext>
            </a:extLst>
          </p:cNvPr>
          <p:cNvPicPr>
            <a:picLocks noChangeAspect="1"/>
          </p:cNvPicPr>
          <p:nvPr/>
        </p:nvPicPr>
        <p:blipFill>
          <a:blip r:embed="rId6"/>
          <a:stretch>
            <a:fillRect/>
          </a:stretch>
        </p:blipFill>
        <p:spPr>
          <a:xfrm>
            <a:off x="6284956" y="4045627"/>
            <a:ext cx="1620392" cy="1941484"/>
          </a:xfrm>
          <a:prstGeom prst="rect">
            <a:avLst/>
          </a:prstGeom>
        </p:spPr>
      </p:pic>
      <p:pic>
        <p:nvPicPr>
          <p:cNvPr id="32" name="図 31" descr="アイコン&#10;&#10;自動的に生成された説明">
            <a:extLst>
              <a:ext uri="{FF2B5EF4-FFF2-40B4-BE49-F238E27FC236}">
                <a16:creationId xmlns:a16="http://schemas.microsoft.com/office/drawing/2014/main" id="{733C2603-5054-F1EA-7749-23D96E738D08}"/>
              </a:ext>
            </a:extLst>
          </p:cNvPr>
          <p:cNvPicPr>
            <a:picLocks noChangeAspect="1"/>
          </p:cNvPicPr>
          <p:nvPr/>
        </p:nvPicPr>
        <p:blipFill>
          <a:blip r:embed="rId7"/>
          <a:stretch>
            <a:fillRect/>
          </a:stretch>
        </p:blipFill>
        <p:spPr>
          <a:xfrm>
            <a:off x="2564488" y="4029685"/>
            <a:ext cx="1540460" cy="1951466"/>
          </a:xfrm>
          <a:prstGeom prst="rect">
            <a:avLst/>
          </a:prstGeom>
        </p:spPr>
      </p:pic>
      <p:sp>
        <p:nvSpPr>
          <p:cNvPr id="3" name="楕円 2">
            <a:extLst>
              <a:ext uri="{FF2B5EF4-FFF2-40B4-BE49-F238E27FC236}">
                <a16:creationId xmlns:a16="http://schemas.microsoft.com/office/drawing/2014/main" id="{434084E9-740E-68D9-7065-22DD8AD9494E}"/>
              </a:ext>
            </a:extLst>
          </p:cNvPr>
          <p:cNvSpPr/>
          <p:nvPr/>
        </p:nvSpPr>
        <p:spPr>
          <a:xfrm>
            <a:off x="2048848" y="4144805"/>
            <a:ext cx="298957" cy="327846"/>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8AF7EC29-39C5-78B0-78D9-02DA2CDF06EA}"/>
              </a:ext>
            </a:extLst>
          </p:cNvPr>
          <p:cNvSpPr/>
          <p:nvPr/>
        </p:nvSpPr>
        <p:spPr>
          <a:xfrm>
            <a:off x="2061637" y="5101865"/>
            <a:ext cx="298957" cy="327846"/>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E9079297-002D-E2E6-67A2-D9853DEAFA0C}"/>
              </a:ext>
            </a:extLst>
          </p:cNvPr>
          <p:cNvSpPr/>
          <p:nvPr/>
        </p:nvSpPr>
        <p:spPr>
          <a:xfrm>
            <a:off x="4077124" y="4195327"/>
            <a:ext cx="298957" cy="327846"/>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ED792EDC-0AE7-E6BA-3EEC-4853F39081AC}"/>
              </a:ext>
            </a:extLst>
          </p:cNvPr>
          <p:cNvSpPr/>
          <p:nvPr/>
        </p:nvSpPr>
        <p:spPr>
          <a:xfrm>
            <a:off x="3967304" y="4493126"/>
            <a:ext cx="183791" cy="1994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9BF2C09B-0AAB-9B42-77BA-F3CBA9D3DA7F}"/>
              </a:ext>
            </a:extLst>
          </p:cNvPr>
          <p:cNvSpPr/>
          <p:nvPr/>
        </p:nvSpPr>
        <p:spPr>
          <a:xfrm>
            <a:off x="2375361" y="4321289"/>
            <a:ext cx="183791" cy="1994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583687C2-5242-6A34-372A-F825FDA3CB7C}"/>
              </a:ext>
            </a:extLst>
          </p:cNvPr>
          <p:cNvSpPr/>
          <p:nvPr/>
        </p:nvSpPr>
        <p:spPr>
          <a:xfrm>
            <a:off x="2405197" y="5105883"/>
            <a:ext cx="183791" cy="1994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72933D86-E264-EA3D-39EB-62E38E9AE8A3}"/>
              </a:ext>
            </a:extLst>
          </p:cNvPr>
          <p:cNvSpPr/>
          <p:nvPr/>
        </p:nvSpPr>
        <p:spPr>
          <a:xfrm>
            <a:off x="2611983" y="4413529"/>
            <a:ext cx="108000" cy="108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54A8E0FB-EA30-3965-B4AC-B9FA72310755}"/>
              </a:ext>
            </a:extLst>
          </p:cNvPr>
          <p:cNvSpPr/>
          <p:nvPr/>
        </p:nvSpPr>
        <p:spPr>
          <a:xfrm>
            <a:off x="3871287" y="4662181"/>
            <a:ext cx="108000" cy="108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F1FECCCC-2929-56CD-CE30-3BD6F95FAFB4}"/>
              </a:ext>
            </a:extLst>
          </p:cNvPr>
          <p:cNvSpPr/>
          <p:nvPr/>
        </p:nvSpPr>
        <p:spPr>
          <a:xfrm>
            <a:off x="2632032" y="5131415"/>
            <a:ext cx="108000" cy="108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83174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a:extLst>
              <a:ext uri="{FF2B5EF4-FFF2-40B4-BE49-F238E27FC236}">
                <a16:creationId xmlns:a16="http://schemas.microsoft.com/office/drawing/2014/main" id="{3B18280A-BF03-E16F-D38C-A1DCAF6F5F8E}"/>
              </a:ext>
            </a:extLst>
          </p:cNvPr>
          <p:cNvSpPr txBox="1">
            <a:spLocks/>
          </p:cNvSpPr>
          <p:nvPr/>
        </p:nvSpPr>
        <p:spPr>
          <a:xfrm>
            <a:off x="244621" y="2494271"/>
            <a:ext cx="4158937" cy="3219381"/>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600"/>
              </a:spcBef>
              <a:buNone/>
            </a:pPr>
            <a:r>
              <a:rPr lang="ja-JP" altLang="en-US" sz="2000" dirty="0">
                <a:solidFill>
                  <a:schemeClr val="accent1"/>
                </a:solidFill>
                <a:latin typeface="BIZ UDPゴシック" panose="020B0400000000000000" pitchFamily="50" charset="-128"/>
                <a:ea typeface="BIZ UDPゴシック" panose="020B0400000000000000" pitchFamily="50" charset="-128"/>
              </a:rPr>
              <a:t>全国版救急受診アプ</a:t>
            </a:r>
            <a:r>
              <a:rPr lang="ja-JP" altLang="en-US" sz="2000" spc="-800" dirty="0">
                <a:solidFill>
                  <a:schemeClr val="accent1"/>
                </a:solidFill>
                <a:latin typeface="BIZ UDPゴシック" panose="020B0400000000000000" pitchFamily="50" charset="-128"/>
                <a:ea typeface="BIZ UDPゴシック" panose="020B0400000000000000" pitchFamily="50" charset="-128"/>
              </a:rPr>
              <a:t>リ</a:t>
            </a:r>
            <a:r>
              <a:rPr lang="ja-JP" altLang="en-US" sz="2000" dirty="0">
                <a:solidFill>
                  <a:schemeClr val="accent1"/>
                </a:solidFill>
                <a:latin typeface="BIZ UDPゴシック" panose="020B0400000000000000" pitchFamily="50" charset="-128"/>
                <a:ea typeface="BIZ UDPゴシック" panose="020B0400000000000000" pitchFamily="50" charset="-128"/>
              </a:rPr>
              <a:t>　</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en-US" altLang="ja-JP" sz="2000" dirty="0">
                <a:solidFill>
                  <a:schemeClr val="accent1"/>
                </a:solidFill>
                <a:latin typeface="BIZ UDPゴシック" panose="020B0400000000000000" pitchFamily="50" charset="-128"/>
                <a:ea typeface="BIZ UDPゴシック" panose="020B0400000000000000" pitchFamily="50" charset="-128"/>
              </a:rPr>
              <a:t>(</a:t>
            </a:r>
            <a:r>
              <a:rPr lang="ja-JP" altLang="en-US" sz="2000" dirty="0">
                <a:solidFill>
                  <a:schemeClr val="accent1"/>
                </a:solidFill>
                <a:latin typeface="BIZ UDPゴシック" panose="020B0400000000000000" pitchFamily="50" charset="-128"/>
                <a:ea typeface="BIZ UDPゴシック" panose="020B0400000000000000" pitchFamily="50" charset="-128"/>
              </a:rPr>
              <a:t>愛称「Ｑ助」</a:t>
            </a:r>
            <a:r>
              <a:rPr lang="en-US" altLang="ja-JP" sz="2000" dirty="0">
                <a:solidFill>
                  <a:schemeClr val="accent1"/>
                </a:solidFill>
                <a:latin typeface="BIZ UDPゴシック" panose="020B0400000000000000" pitchFamily="50" charset="-128"/>
                <a:ea typeface="BIZ UDPゴシック" panose="020B0400000000000000" pitchFamily="50" charset="-128"/>
              </a:rPr>
              <a:t>)</a:t>
            </a:r>
            <a:r>
              <a:rPr lang="ja-JP" altLang="en-US" sz="2000" dirty="0">
                <a:solidFill>
                  <a:schemeClr val="accent1"/>
                </a:solidFill>
                <a:latin typeface="BIZ UDPゴシック" panose="020B0400000000000000" pitchFamily="50" charset="-128"/>
                <a:ea typeface="BIZ UDPゴシック" panose="020B0400000000000000" pitchFamily="50" charset="-128"/>
              </a:rPr>
              <a:t>　</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en-US" altLang="ja-JP" sz="1400" spc="5" dirty="0">
                <a:uFill>
                  <a:solidFill>
                    <a:srgbClr val="0562C1"/>
                  </a:solidFill>
                </a:uFill>
                <a:latin typeface="BIZ UDPゴシック" panose="020B0400000000000000" pitchFamily="50" charset="-128"/>
                <a:ea typeface="BIZ UDPゴシック" panose="020B0400000000000000" pitchFamily="50" charset="-128"/>
              </a:rPr>
              <a:t>https://www.fdma.go.jp/mission/enrichment/appropriate/appropriate003.html</a:t>
            </a:r>
          </a:p>
          <a:p>
            <a:pPr marL="0">
              <a:lnSpc>
                <a:spcPct val="130000"/>
              </a:lnSpc>
              <a:spcBef>
                <a:spcPts val="600"/>
              </a:spcBef>
            </a:pPr>
            <a:endParaRPr lang="en-US" altLang="ja-JP" sz="2000" dirty="0">
              <a:latin typeface="BIZ UDPゴシック" panose="020B0400000000000000" pitchFamily="50" charset="-128"/>
              <a:ea typeface="BIZ UDPゴシック" panose="020B0400000000000000" pitchFamily="50" charset="-128"/>
            </a:endParaRPr>
          </a:p>
          <a:p>
            <a:pPr marL="0">
              <a:lnSpc>
                <a:spcPct val="130000"/>
              </a:lnSpc>
              <a:spcBef>
                <a:spcPts val="600"/>
              </a:spcBef>
            </a:pPr>
            <a:endParaRPr lang="en-US" altLang="ja-JP" sz="2000" dirty="0">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ja-JP" altLang="en-US" sz="2000" dirty="0">
                <a:solidFill>
                  <a:schemeClr val="accent1"/>
                </a:solidFill>
                <a:latin typeface="BIZ UDPゴシック" panose="020B0400000000000000" pitchFamily="50" charset="-128"/>
                <a:ea typeface="BIZ UDPゴシック" panose="020B0400000000000000" pitchFamily="50" charset="-128"/>
              </a:rPr>
              <a:t>救急お役立ち</a:t>
            </a:r>
            <a:r>
              <a:rPr lang="en-US" altLang="ja-JP" sz="2000" dirty="0">
                <a:solidFill>
                  <a:schemeClr val="accent1"/>
                </a:solidFill>
                <a:latin typeface="BIZ UDPゴシック" panose="020B0400000000000000" pitchFamily="50" charset="-128"/>
                <a:ea typeface="BIZ UDPゴシック" panose="020B0400000000000000" pitchFamily="50" charset="-128"/>
              </a:rPr>
              <a:t> </a:t>
            </a:r>
            <a:r>
              <a:rPr lang="ja-JP" altLang="en-US" sz="2000" dirty="0">
                <a:solidFill>
                  <a:schemeClr val="accent1"/>
                </a:solidFill>
                <a:latin typeface="BIZ UDPゴシック" panose="020B0400000000000000" pitchFamily="50" charset="-128"/>
                <a:ea typeface="BIZ UDPゴシック" panose="020B0400000000000000" pitchFamily="50" charset="-128"/>
              </a:rPr>
              <a:t>ポータルサイト</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en-US" altLang="ja-JP" sz="1400" dirty="0">
                <a:latin typeface="BIZ UDPゴシック" panose="020B0400000000000000" pitchFamily="50" charset="-128"/>
                <a:ea typeface="BIZ UDPゴシック" panose="020B0400000000000000" pitchFamily="50" charset="-128"/>
              </a:rPr>
              <a:t>https://www.fdma.go.jp/publication/portal/post3.html</a:t>
            </a:r>
          </a:p>
        </p:txBody>
      </p:sp>
      <p:sp>
        <p:nvSpPr>
          <p:cNvPr id="7" name="サブタイトル 2">
            <a:extLst>
              <a:ext uri="{FF2B5EF4-FFF2-40B4-BE49-F238E27FC236}">
                <a16:creationId xmlns:a16="http://schemas.microsoft.com/office/drawing/2014/main" id="{A2B80491-0BF8-4798-3DA4-905D4086622B}"/>
              </a:ext>
            </a:extLst>
          </p:cNvPr>
          <p:cNvSpPr txBox="1">
            <a:spLocks/>
          </p:cNvSpPr>
          <p:nvPr/>
        </p:nvSpPr>
        <p:spPr>
          <a:xfrm>
            <a:off x="4740444" y="2494271"/>
            <a:ext cx="4158937" cy="3219381"/>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600"/>
              </a:spcBef>
              <a:buNone/>
            </a:pPr>
            <a:r>
              <a:rPr lang="ja-JP" altLang="en-US" sz="2000" dirty="0">
                <a:solidFill>
                  <a:schemeClr val="accent1"/>
                </a:solidFill>
                <a:latin typeface="BIZ UDPゴシック" panose="020B0400000000000000" pitchFamily="50" charset="-128"/>
                <a:ea typeface="BIZ UDPゴシック" panose="020B0400000000000000" pitchFamily="50" charset="-128"/>
              </a:rPr>
              <a:t>救急安心センター事業</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ja-JP" altLang="en-US" sz="2000" dirty="0">
                <a:solidFill>
                  <a:schemeClr val="accent1"/>
                </a:solidFill>
                <a:latin typeface="BIZ UDPゴシック" panose="020B0400000000000000" pitchFamily="50" charset="-128"/>
                <a:ea typeface="BIZ UDPゴシック" panose="020B0400000000000000" pitchFamily="50" charset="-128"/>
              </a:rPr>
              <a:t>（＃</a:t>
            </a:r>
            <a:r>
              <a:rPr lang="en-US" altLang="ja-JP" sz="2000" dirty="0">
                <a:solidFill>
                  <a:schemeClr val="accent1"/>
                </a:solidFill>
                <a:latin typeface="BIZ UDPゴシック" panose="020B0400000000000000" pitchFamily="50" charset="-128"/>
                <a:ea typeface="BIZ UDPゴシック" panose="020B0400000000000000" pitchFamily="50" charset="-128"/>
              </a:rPr>
              <a:t>7119</a:t>
            </a:r>
            <a:r>
              <a:rPr lang="ja-JP" altLang="en-US" sz="2000" dirty="0">
                <a:solidFill>
                  <a:schemeClr val="accent1"/>
                </a:solidFill>
                <a:latin typeface="BIZ UDPゴシック" panose="020B0400000000000000" pitchFamily="50" charset="-128"/>
                <a:ea typeface="BIZ UDPゴシック" panose="020B0400000000000000" pitchFamily="50" charset="-128"/>
              </a:rPr>
              <a:t>）をもっと詳しく！</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en-US" altLang="ja-JP" sz="1400" spc="5" dirty="0">
                <a:uFill>
                  <a:solidFill>
                    <a:srgbClr val="0562C1"/>
                  </a:solidFill>
                </a:uFill>
                <a:latin typeface="BIZ UDPゴシック" panose="020B0400000000000000" pitchFamily="50" charset="-128"/>
                <a:ea typeface="BIZ UDPゴシック" panose="020B0400000000000000" pitchFamily="50" charset="-128"/>
              </a:rPr>
              <a:t>https://www.fdma.go.jp/mission/enrichment/appropriate/appropriate007.html</a:t>
            </a:r>
          </a:p>
        </p:txBody>
      </p:sp>
      <p:pic>
        <p:nvPicPr>
          <p:cNvPr id="4" name="Picture 11" descr="救急安心センター事業（#7119）ってナニ？を紹介するホームページへつながるQRコード">
            <a:extLst>
              <a:ext uri="{FF2B5EF4-FFF2-40B4-BE49-F238E27FC236}">
                <a16:creationId xmlns:a16="http://schemas.microsoft.com/office/drawing/2014/main" id="{2456DC20-67FF-1660-4014-848FC5786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664" y="4103960"/>
            <a:ext cx="874495" cy="874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全国版救急受信アプリ（愛称「Q助」）を紹介するホームページへつながるQRコード">
            <a:extLst>
              <a:ext uri="{FF2B5EF4-FFF2-40B4-BE49-F238E27FC236}">
                <a16:creationId xmlns:a16="http://schemas.microsoft.com/office/drawing/2014/main" id="{453C3662-658B-7C53-F0E8-1621231D5F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6841" y="4103961"/>
            <a:ext cx="874495" cy="874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1" descr="救急お役立ちポータルサイトを紹介するホームページへつながるQRコード">
            <a:extLst>
              <a:ext uri="{FF2B5EF4-FFF2-40B4-BE49-F238E27FC236}">
                <a16:creationId xmlns:a16="http://schemas.microsoft.com/office/drawing/2014/main" id="{108360E7-FA4A-E67A-BBCF-DC39F91C1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6840" y="5947409"/>
            <a:ext cx="874495" cy="8744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救急車の適時・適切な利用に関する参考情報</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2E1CB203-5CD8-630E-19A5-CB99CD0FB764}"/>
              </a:ext>
            </a:extLst>
          </p:cNvPr>
          <p:cNvSpPr txBox="1">
            <a:spLocks/>
          </p:cNvSpPr>
          <p:nvPr/>
        </p:nvSpPr>
        <p:spPr>
          <a:xfrm>
            <a:off x="317794" y="1116196"/>
            <a:ext cx="8508412" cy="1229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600"/>
              </a:spcBef>
              <a:buNone/>
            </a:pPr>
            <a:r>
              <a:rPr lang="ja-JP" altLang="en-US" sz="2400" dirty="0">
                <a:latin typeface="BIZ UDPゴシック" panose="020B0400000000000000" pitchFamily="50" charset="-128"/>
                <a:ea typeface="BIZ UDPゴシック" panose="020B0400000000000000" pitchFamily="50" charset="-128"/>
              </a:rPr>
              <a:t>全国版救急受診アプ</a:t>
            </a:r>
            <a:r>
              <a:rPr lang="ja-JP" altLang="en-US" sz="2400" spc="-1200" dirty="0">
                <a:latin typeface="BIZ UDPゴシック" panose="020B0400000000000000" pitchFamily="50" charset="-128"/>
                <a:ea typeface="BIZ UDPゴシック" panose="020B0400000000000000" pitchFamily="50" charset="-128"/>
              </a:rPr>
              <a:t>リ    　　</a:t>
            </a: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Q</a:t>
            </a:r>
            <a:r>
              <a:rPr lang="ja-JP" altLang="en-US" sz="2400" dirty="0">
                <a:latin typeface="BIZ UDPゴシック" panose="020B0400000000000000" pitchFamily="50" charset="-128"/>
                <a:ea typeface="BIZ UDPゴシック" panose="020B0400000000000000" pitchFamily="50" charset="-128"/>
              </a:rPr>
              <a:t>助</a:t>
            </a:r>
            <a:r>
              <a:rPr lang="ja-JP" altLang="en-US" sz="2400" spc="-12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の紹介や救急についての</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ja-JP" altLang="en-US" sz="2400" dirty="0">
                <a:latin typeface="BIZ UDPゴシック" panose="020B0400000000000000" pitchFamily="50" charset="-128"/>
                <a:ea typeface="BIZ UDPゴシック" panose="020B0400000000000000" pitchFamily="50" charset="-128"/>
              </a:rPr>
              <a:t>情報を調べることができるサイトをご紹介します</a:t>
            </a:r>
            <a:endParaRPr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39145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全国版救急受診アプリ（Ｑ助）の利用手順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次ページから、以下の順番で操作のご説明をいたします</a:t>
            </a:r>
          </a:p>
        </p:txBody>
      </p:sp>
      <p:grpSp>
        <p:nvGrpSpPr>
          <p:cNvPr id="3" name="グループ化 2">
            <a:extLst>
              <a:ext uri="{FF2B5EF4-FFF2-40B4-BE49-F238E27FC236}">
                <a16:creationId xmlns:a16="http://schemas.microsoft.com/office/drawing/2014/main" id="{921111CE-CD3E-DF06-85AE-EEB076808840}"/>
              </a:ext>
            </a:extLst>
          </p:cNvPr>
          <p:cNvGrpSpPr/>
          <p:nvPr/>
        </p:nvGrpSpPr>
        <p:grpSpPr>
          <a:xfrm>
            <a:off x="1447438" y="1771319"/>
            <a:ext cx="6249124" cy="3773535"/>
            <a:chOff x="1259815" y="1820889"/>
            <a:chExt cx="6249124" cy="3773535"/>
          </a:xfrm>
        </p:grpSpPr>
        <p:sp>
          <p:nvSpPr>
            <p:cNvPr id="4" name="正方形/長方形 3">
              <a:extLst>
                <a:ext uri="{FF2B5EF4-FFF2-40B4-BE49-F238E27FC236}">
                  <a16:creationId xmlns:a16="http://schemas.microsoft.com/office/drawing/2014/main" id="{E5D588C2-F805-562C-6A6B-BAD28B8B9B40}"/>
                </a:ext>
              </a:extLst>
            </p:cNvPr>
            <p:cNvSpPr/>
            <p:nvPr/>
          </p:nvSpPr>
          <p:spPr>
            <a:xfrm>
              <a:off x="1259815" y="2242627"/>
              <a:ext cx="6249124" cy="1025804"/>
            </a:xfrm>
            <a:prstGeom prst="rect">
              <a:avLst/>
            </a:prstGeom>
            <a:ln/>
          </p:spPr>
          <p:style>
            <a:lnRef idx="2">
              <a:schemeClr val="accent1"/>
            </a:lnRef>
            <a:fillRef idx="1">
              <a:schemeClr val="lt1"/>
            </a:fillRef>
            <a:effectRef idx="0">
              <a:schemeClr val="accent1"/>
            </a:effectRef>
            <a:fontRef idx="minor">
              <a:schemeClr val="dk1"/>
            </a:fontRef>
          </p:style>
          <p:txBody>
            <a:bodyPr lIns="360000" rtlCol="0" anchor="ctr"/>
            <a:lstStyle/>
            <a:p>
              <a:pPr>
                <a:lnSpc>
                  <a:spcPct val="130000"/>
                </a:lnSpc>
                <a:spcBef>
                  <a:spcPts val="300"/>
                </a:spcBef>
              </a:pPr>
              <a:r>
                <a:rPr lang="en-US" altLang="ja-JP" sz="2000" dirty="0">
                  <a:solidFill>
                    <a:schemeClr val="accent1"/>
                  </a:solidFill>
                  <a:latin typeface="BIZ UDPゴシック" panose="020B0400000000000000" pitchFamily="50" charset="-128"/>
                  <a:ea typeface="BIZ UDPゴシック" panose="020B0400000000000000" pitchFamily="50" charset="-128"/>
                  <a:cs typeface="Meiryo" charset="-128"/>
                </a:rPr>
                <a:t>2-A</a:t>
              </a:r>
              <a:r>
                <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全国版救急受診アプ</a:t>
              </a:r>
              <a:r>
                <a:rPr lang="ja-JP" altLang="en-US" sz="2000" spc="-800" dirty="0">
                  <a:solidFill>
                    <a:schemeClr val="tx1"/>
                  </a:solidFill>
                  <a:latin typeface="BIZ UDPゴシック" panose="020B0400000000000000" pitchFamily="50" charset="-128"/>
                  <a:ea typeface="BIZ UDPゴシック" panose="020B0400000000000000" pitchFamily="50" charset="-128"/>
                  <a:cs typeface="Meiryo" charset="-128"/>
                </a:rPr>
                <a:t>リ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（Ｑ助</a:t>
              </a:r>
              <a:r>
                <a:rPr lang="ja-JP" altLang="en-US" sz="2000" spc="-800" dirty="0">
                  <a:solidFill>
                    <a:schemeClr val="tx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のインストール</a:t>
              </a:r>
              <a:endPar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endParaRPr>
            </a:p>
            <a:p>
              <a:pPr>
                <a:lnSpc>
                  <a:spcPct val="130000"/>
                </a:lnSpc>
                <a:spcBef>
                  <a:spcPts val="300"/>
                </a:spcBef>
              </a:pPr>
              <a:r>
                <a:rPr lang="en-US" altLang="ja-JP" sz="2000" dirty="0">
                  <a:solidFill>
                    <a:schemeClr val="accent1"/>
                  </a:solidFill>
                  <a:latin typeface="BIZ UDPゴシック" panose="020B0400000000000000" pitchFamily="50" charset="-128"/>
                  <a:ea typeface="BIZ UDPゴシック" panose="020B0400000000000000" pitchFamily="50" charset="-128"/>
                  <a:cs typeface="Meiryo" charset="-128"/>
                </a:rPr>
                <a:t>2-B</a:t>
              </a:r>
              <a:r>
                <a:rPr lang="ja-JP" altLang="en-US" sz="2000" dirty="0">
                  <a:solidFill>
                    <a:schemeClr val="accent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利用設定のしかた</a:t>
              </a:r>
              <a:endPar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endParaRPr>
            </a:p>
          </p:txBody>
        </p:sp>
        <p:sp>
          <p:nvSpPr>
            <p:cNvPr id="9" name="テキスト ボックス 8">
              <a:extLst>
                <a:ext uri="{FF2B5EF4-FFF2-40B4-BE49-F238E27FC236}">
                  <a16:creationId xmlns:a16="http://schemas.microsoft.com/office/drawing/2014/main" id="{41158A38-54A3-7C05-9D60-B5F8D27246FC}"/>
                </a:ext>
              </a:extLst>
            </p:cNvPr>
            <p:cNvSpPr txBox="1"/>
            <p:nvPr/>
          </p:nvSpPr>
          <p:spPr>
            <a:xfrm>
              <a:off x="1259815" y="1820889"/>
              <a:ext cx="2619765" cy="429348"/>
            </a:xfrm>
            <a:prstGeom prst="rect">
              <a:avLst/>
            </a:prstGeom>
            <a:solidFill>
              <a:schemeClr val="accent1"/>
            </a:solidFill>
          </p:spPr>
          <p:txBody>
            <a:bodyPr wrap="square" rtlCol="0">
              <a:spAutoFit/>
            </a:bodyPr>
            <a:lstStyle/>
            <a:p>
              <a:pPr>
                <a:lnSpc>
                  <a:spcPct val="130000"/>
                </a:lnSpc>
              </a:pPr>
              <a:r>
                <a:rPr lang="en-US" altLang="ja-JP" sz="2000" dirty="0">
                  <a:solidFill>
                    <a:schemeClr val="bg1"/>
                  </a:solidFill>
                  <a:latin typeface="BIZ UDPゴシック" panose="020B0400000000000000" pitchFamily="50" charset="-128"/>
                  <a:ea typeface="BIZ UDPゴシック" panose="020B0400000000000000" pitchFamily="50" charset="-128"/>
                </a:rPr>
                <a:t>2</a:t>
              </a:r>
              <a:r>
                <a:rPr lang="ja-JP" altLang="en-US" sz="2000" dirty="0">
                  <a:solidFill>
                    <a:schemeClr val="bg1"/>
                  </a:solidFill>
                  <a:latin typeface="BIZ UDPゴシック" panose="020B0400000000000000" pitchFamily="50" charset="-128"/>
                  <a:ea typeface="BIZ UDPゴシック" panose="020B0400000000000000" pitchFamily="50" charset="-128"/>
                </a:rPr>
                <a:t>章：</a:t>
              </a:r>
              <a:r>
                <a:rPr lang="en-US" altLang="ja-JP" sz="2000" dirty="0">
                  <a:solidFill>
                    <a:schemeClr val="bg1"/>
                  </a:solidFill>
                  <a:latin typeface="BIZ UDPゴシック" panose="020B0400000000000000" pitchFamily="50" charset="-128"/>
                  <a:ea typeface="BIZ UDPゴシック" panose="020B0400000000000000" pitchFamily="50" charset="-128"/>
                </a:rPr>
                <a:t>Q</a:t>
              </a:r>
              <a:r>
                <a:rPr lang="ja-JP" altLang="en-US" sz="2000" dirty="0">
                  <a:solidFill>
                    <a:schemeClr val="bg1"/>
                  </a:solidFill>
                  <a:latin typeface="BIZ UDPゴシック" panose="020B0400000000000000" pitchFamily="50" charset="-128"/>
                  <a:ea typeface="BIZ UDPゴシック" panose="020B0400000000000000" pitchFamily="50" charset="-128"/>
                </a:rPr>
                <a:t>助の利用準備</a:t>
              </a:r>
              <a:endParaRPr kumimoji="1" lang="ja-JP" altLang="en-US" sz="2000" dirty="0">
                <a:solidFill>
                  <a:schemeClr val="bg1"/>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A23F2627-C115-21A9-DADF-21A4F653F7E1}"/>
                </a:ext>
              </a:extLst>
            </p:cNvPr>
            <p:cNvSpPr/>
            <p:nvPr/>
          </p:nvSpPr>
          <p:spPr>
            <a:xfrm>
              <a:off x="1259824" y="4568620"/>
              <a:ext cx="6249115" cy="1025804"/>
            </a:xfrm>
            <a:prstGeom prst="rect">
              <a:avLst/>
            </a:prstGeom>
            <a:ln/>
          </p:spPr>
          <p:style>
            <a:lnRef idx="2">
              <a:schemeClr val="accent1"/>
            </a:lnRef>
            <a:fillRef idx="1">
              <a:schemeClr val="lt1"/>
            </a:fillRef>
            <a:effectRef idx="0">
              <a:schemeClr val="accent1"/>
            </a:effectRef>
            <a:fontRef idx="minor">
              <a:schemeClr val="dk1"/>
            </a:fontRef>
          </p:style>
          <p:txBody>
            <a:bodyPr lIns="360000" rtlCol="0" anchor="ctr"/>
            <a:lstStyle/>
            <a:p>
              <a:pPr>
                <a:lnSpc>
                  <a:spcPct val="130000"/>
                </a:lnSpc>
                <a:spcBef>
                  <a:spcPts val="300"/>
                </a:spcBef>
              </a:pPr>
              <a:r>
                <a:rPr lang="en-US" altLang="ja-JP" sz="2000" dirty="0">
                  <a:solidFill>
                    <a:schemeClr val="accent1"/>
                  </a:solidFill>
                  <a:latin typeface="BIZ UDPゴシック" panose="020B0400000000000000" pitchFamily="50" charset="-128"/>
                  <a:ea typeface="BIZ UDPゴシック" panose="020B0400000000000000" pitchFamily="50" charset="-128"/>
                  <a:cs typeface="Meiryo" charset="-128"/>
                </a:rPr>
                <a:t>3-A</a:t>
              </a:r>
              <a:r>
                <a:rPr lang="ja-JP" altLang="en-US" sz="2000" dirty="0">
                  <a:solidFill>
                    <a:schemeClr val="accent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緊急度判定の実施のしかた</a:t>
              </a:r>
              <a:endPar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endParaRPr>
            </a:p>
            <a:p>
              <a:pPr>
                <a:lnSpc>
                  <a:spcPct val="130000"/>
                </a:lnSpc>
                <a:spcBef>
                  <a:spcPts val="300"/>
                </a:spcBef>
              </a:pPr>
              <a:r>
                <a:rPr lang="en-US" altLang="ja-JP" sz="2000" dirty="0">
                  <a:solidFill>
                    <a:schemeClr val="accent1"/>
                  </a:solidFill>
                  <a:latin typeface="BIZ UDPゴシック" panose="020B0400000000000000" pitchFamily="50" charset="-128"/>
                  <a:ea typeface="BIZ UDPゴシック" panose="020B0400000000000000" pitchFamily="50" charset="-128"/>
                  <a:cs typeface="Meiryo" charset="-128"/>
                </a:rPr>
                <a:t>3-B</a:t>
              </a:r>
              <a:r>
                <a:rPr lang="ja-JP" altLang="en-US" sz="2000" dirty="0">
                  <a:solidFill>
                    <a:schemeClr val="accent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医療機関・受診手段の検索のしかた</a:t>
              </a:r>
              <a:endPar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781E40BE-D26A-9D60-0553-FF3CBFD3FEFA}"/>
                </a:ext>
              </a:extLst>
            </p:cNvPr>
            <p:cNvSpPr txBox="1"/>
            <p:nvPr/>
          </p:nvSpPr>
          <p:spPr>
            <a:xfrm>
              <a:off x="1259824" y="4139272"/>
              <a:ext cx="3076965" cy="429348"/>
            </a:xfrm>
            <a:prstGeom prst="rect">
              <a:avLst/>
            </a:prstGeom>
            <a:solidFill>
              <a:schemeClr val="accent1"/>
            </a:solidFill>
          </p:spPr>
          <p:txBody>
            <a:bodyPr wrap="square" rtlCol="0">
              <a:spAutoFit/>
            </a:bodyPr>
            <a:lstStyle/>
            <a:p>
              <a:pPr>
                <a:lnSpc>
                  <a:spcPct val="130000"/>
                </a:lnSpc>
              </a:pPr>
              <a:r>
                <a:rPr lang="en-US" altLang="ja-JP" sz="2000" dirty="0">
                  <a:solidFill>
                    <a:schemeClr val="bg1"/>
                  </a:solidFill>
                  <a:latin typeface="BIZ UDPゴシック" panose="020B0400000000000000" pitchFamily="50" charset="-128"/>
                  <a:ea typeface="BIZ UDPゴシック" panose="020B0400000000000000" pitchFamily="50" charset="-128"/>
                </a:rPr>
                <a:t>3</a:t>
              </a:r>
              <a:r>
                <a:rPr lang="ja-JP" altLang="en-US" sz="2000" dirty="0">
                  <a:solidFill>
                    <a:schemeClr val="bg1"/>
                  </a:solidFill>
                  <a:latin typeface="BIZ UDPゴシック" panose="020B0400000000000000" pitchFamily="50" charset="-128"/>
                  <a:ea typeface="BIZ UDPゴシック" panose="020B0400000000000000" pitchFamily="50" charset="-128"/>
                </a:rPr>
                <a:t>章：</a:t>
              </a:r>
              <a:r>
                <a:rPr lang="en-US" altLang="ja-JP" sz="2000" dirty="0">
                  <a:solidFill>
                    <a:schemeClr val="bg1"/>
                  </a:solidFill>
                  <a:latin typeface="BIZ UDPゴシック" panose="020B0400000000000000" pitchFamily="50" charset="-128"/>
                  <a:ea typeface="BIZ UDPゴシック" panose="020B0400000000000000" pitchFamily="50" charset="-128"/>
                </a:rPr>
                <a:t>Q</a:t>
              </a:r>
              <a:r>
                <a:rPr lang="ja-JP" altLang="en-US" sz="2000" dirty="0">
                  <a:solidFill>
                    <a:schemeClr val="bg1"/>
                  </a:solidFill>
                  <a:latin typeface="BIZ UDPゴシック" panose="020B0400000000000000" pitchFamily="50" charset="-128"/>
                  <a:ea typeface="BIZ UDPゴシック" panose="020B0400000000000000" pitchFamily="50" charset="-128"/>
                </a:rPr>
                <a:t>助での緊急度判定</a:t>
              </a:r>
              <a:endParaRPr kumimoji="1" lang="ja-JP" altLang="en-US" sz="2000" dirty="0">
                <a:solidFill>
                  <a:schemeClr val="bg1"/>
                </a:solidFill>
                <a:latin typeface="BIZ UDPゴシック" panose="020B0400000000000000" pitchFamily="50" charset="-128"/>
                <a:ea typeface="BIZ UDPゴシック" panose="020B0400000000000000" pitchFamily="50" charset="-128"/>
              </a:endParaRPr>
            </a:p>
          </p:txBody>
        </p:sp>
      </p:grpSp>
      <p:sp>
        <p:nvSpPr>
          <p:cNvPr id="15" name="矢印: 下 14">
            <a:extLst>
              <a:ext uri="{FF2B5EF4-FFF2-40B4-BE49-F238E27FC236}">
                <a16:creationId xmlns:a16="http://schemas.microsoft.com/office/drawing/2014/main" id="{7B277326-3DEA-E066-27AB-A5FDE0219EC9}"/>
              </a:ext>
            </a:extLst>
          </p:cNvPr>
          <p:cNvSpPr/>
          <p:nvPr/>
        </p:nvSpPr>
        <p:spPr>
          <a:xfrm>
            <a:off x="3671976" y="3492964"/>
            <a:ext cx="1800047" cy="316497"/>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96788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spcBef>
                <a:spcPts val="0"/>
              </a:spcBef>
            </a:pPr>
            <a:r>
              <a:rPr lang="ja-JP" altLang="en-US" sz="4799" dirty="0">
                <a:solidFill>
                  <a:srgbClr val="4472C4"/>
                </a:solidFill>
                <a:latin typeface="BIZ UDPゴシック" panose="020B0400000000000000" pitchFamily="50" charset="-128"/>
                <a:ea typeface="BIZ UDPゴシック" panose="020B0400000000000000" pitchFamily="50" charset="-128"/>
              </a:rPr>
              <a:t> 全国版救急受診アプリ（Ｑ助）利用の準備を</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spcBef>
                <a:spcPts val="0"/>
              </a:spcBef>
            </a:pPr>
            <a:r>
              <a:rPr lang="ja-JP" altLang="en-US" sz="4799" dirty="0">
                <a:solidFill>
                  <a:srgbClr val="4472C4"/>
                </a:solidFill>
                <a:latin typeface="BIZ UDPゴシック" panose="020B0400000000000000" pitchFamily="50" charset="-128"/>
                <a:ea typeface="BIZ UDPゴシック" panose="020B0400000000000000" pitchFamily="50" charset="-128"/>
              </a:rPr>
              <a:t>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lang="en-US" altLang="ja-JP" sz="8800" b="1" dirty="0">
                <a:solidFill>
                  <a:srgbClr val="4472C4"/>
                </a:solidFill>
                <a:latin typeface="BIZ UDPゴシック" panose="020B0400000000000000" pitchFamily="50" charset="-128"/>
                <a:ea typeface="BIZ UDPゴシック" panose="020B0400000000000000" pitchFamily="50" charset="-128"/>
              </a:rPr>
              <a:t>2</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2924673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748E4254-814F-5F0A-4A4D-022C3A927E6D}"/>
              </a:ext>
            </a:extLst>
          </p:cNvPr>
          <p:cNvPicPr>
            <a:picLocks noChangeAspect="1"/>
          </p:cNvPicPr>
          <p:nvPr/>
        </p:nvPicPr>
        <p:blipFill>
          <a:blip r:embed="rId4"/>
          <a:stretch>
            <a:fillRect/>
          </a:stretch>
        </p:blipFill>
        <p:spPr>
          <a:xfrm>
            <a:off x="5500387" y="2253634"/>
            <a:ext cx="2475191" cy="4377307"/>
          </a:xfrm>
          <a:prstGeom prst="rect">
            <a:avLst/>
          </a:prstGeom>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68422" y="2256075"/>
            <a:ext cx="2476800" cy="44054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28024" y="4722059"/>
            <a:ext cx="504000"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91F39756-4A47-2498-421E-5258B44D86FF}"/>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ダブルタップします</a:t>
            </a:r>
          </a:p>
        </p:txBody>
      </p:sp>
      <p:pic>
        <p:nvPicPr>
          <p:cNvPr id="22" name="図 21">
            <a:extLst>
              <a:ext uri="{FF2B5EF4-FFF2-40B4-BE49-F238E27FC236}">
                <a16:creationId xmlns:a16="http://schemas.microsoft.com/office/drawing/2014/main" id="{A3F6F25E-4368-92F9-F53A-46FA4687EC12}"/>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25" name="四角形: 角を丸くする 24">
            <a:extLst>
              <a:ext uri="{FF2B5EF4-FFF2-40B4-BE49-F238E27FC236}">
                <a16:creationId xmlns:a16="http://schemas.microsoft.com/office/drawing/2014/main" id="{A4C4995C-D652-E6A2-5153-C15BD6C81814}"/>
              </a:ext>
            </a:extLst>
          </p:cNvPr>
          <p:cNvSpPr/>
          <p:nvPr/>
        </p:nvSpPr>
        <p:spPr>
          <a:xfrm>
            <a:off x="7542619" y="6304359"/>
            <a:ext cx="344947" cy="36000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016E869D-F794-9BAF-9CB8-E906C5B40C0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p>
        </p:txBody>
      </p:sp>
      <p:sp>
        <p:nvSpPr>
          <p:cNvPr id="11" name="テキスト ボックス 10">
            <a:extLst>
              <a:ext uri="{FF2B5EF4-FFF2-40B4-BE49-F238E27FC236}">
                <a16:creationId xmlns:a16="http://schemas.microsoft.com/office/drawing/2014/main" id="{CF30958C-A88C-3B36-43DE-10ABFEBEBF9E}"/>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5257D894-889F-DABE-78E5-B401AA81E4F2}"/>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D9B24625-7187-8B17-2843-D83FF11487B3}"/>
              </a:ext>
            </a:extLst>
          </p:cNvPr>
          <p:cNvSpPr txBox="1"/>
          <p:nvPr/>
        </p:nvSpPr>
        <p:spPr>
          <a:xfrm>
            <a:off x="5607129" y="1489248"/>
            <a:ext cx="3192520"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をダブルタップします</a:t>
            </a:r>
          </a:p>
        </p:txBody>
      </p:sp>
      <p:sp>
        <p:nvSpPr>
          <p:cNvPr id="18" name="タイトル 1">
            <a:extLst>
              <a:ext uri="{FF2B5EF4-FFF2-40B4-BE49-F238E27FC236}">
                <a16:creationId xmlns:a16="http://schemas.microsoft.com/office/drawing/2014/main" id="{A77AEEE5-B076-5C4C-BBD1-9EB1EC92F822}"/>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9" name="タイトル 1">
            <a:extLst>
              <a:ext uri="{FF2B5EF4-FFF2-40B4-BE49-F238E27FC236}">
                <a16:creationId xmlns:a16="http://schemas.microsoft.com/office/drawing/2014/main" id="{0E3E63FA-7F70-92C6-B656-189DCEF550B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20" name="サブタイトル 2">
            <a:extLst>
              <a:ext uri="{FF2B5EF4-FFF2-40B4-BE49-F238E27FC236}">
                <a16:creationId xmlns:a16="http://schemas.microsoft.com/office/drawing/2014/main" id="{02106ECE-8228-3654-8129-BE7A2A842B5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Tree>
    <p:extLst>
      <p:ext uri="{BB962C8B-B14F-4D97-AF65-F5344CB8AC3E}">
        <p14:creationId xmlns:p14="http://schemas.microsoft.com/office/powerpoint/2010/main" val="291342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c894bec-798d-4cf3-95d8-8ea6401a7b86" xsi:nil="true"/>
    <lcf76f155ced4ddcb4097134ff3c332f xmlns="079a4871-f4a2-4665-9954-203da50962a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630C360F03D9154893E8CD1E92A1C47E" ma:contentTypeVersion="12" ma:contentTypeDescription="新しいドキュメントを作成します。" ma:contentTypeScope="" ma:versionID="a7bc55e77245ee526a4c6de1d040215d">
  <xsd:schema xmlns:xsd="http://www.w3.org/2001/XMLSchema" xmlns:xs="http://www.w3.org/2001/XMLSchema" xmlns:p="http://schemas.microsoft.com/office/2006/metadata/properties" xmlns:ns2="079a4871-f4a2-4665-9954-203da50962a5" xmlns:ns3="2c894bec-798d-4cf3-95d8-8ea6401a7b86" targetNamespace="http://schemas.microsoft.com/office/2006/metadata/properties" ma:root="true" ma:fieldsID="e3bd04e3e020b843bab1d42e7f964934" ns2:_="" ns3:_="">
    <xsd:import namespace="079a4871-f4a2-4665-9954-203da50962a5"/>
    <xsd:import namespace="2c894bec-798d-4cf3-95d8-8ea6401a7b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a4871-f4a2-4665-9954-203da5096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894bec-798d-4cf3-95d8-8ea6401a7b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2f2ba5-c93a-4102-ad8d-e1a5341c9bde}" ma:internalName="TaxCatchAll" ma:showField="CatchAllData" ma:web="2c894bec-798d-4cf3-95d8-8ea6401a7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0E30DB-0415-4458-A9FB-7FC2791A2620}">
  <ds:schemaRefs>
    <ds:schemaRef ds:uri="http://purl.org/dc/terms/"/>
    <ds:schemaRef ds:uri="http://schemas.openxmlformats.org/package/2006/metadata/core-properties"/>
    <ds:schemaRef ds:uri="http://schemas.microsoft.com/office/2006/documentManagement/types"/>
    <ds:schemaRef ds:uri="2c894bec-798d-4cf3-95d8-8ea6401a7b86"/>
    <ds:schemaRef ds:uri="http://purl.org/dc/elements/1.1/"/>
    <ds:schemaRef ds:uri="http://schemas.microsoft.com/office/2006/metadata/properties"/>
    <ds:schemaRef ds:uri="079a4871-f4a2-4665-9954-203da50962a5"/>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3.xml><?xml version="1.0" encoding="utf-8"?>
<ds:datastoreItem xmlns:ds="http://schemas.openxmlformats.org/officeDocument/2006/customXml" ds:itemID="{1AD219B6-85BA-4424-8C25-1876A108C0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a4871-f4a2-4665-9954-203da50962a5"/>
    <ds:schemaRef ds:uri="2c894bec-798d-4cf3-95d8-8ea6401a7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3506</Words>
  <Application>Microsoft Office PowerPoint</Application>
  <PresentationFormat>画面に合わせる (4:3)</PresentationFormat>
  <Paragraphs>571</Paragraphs>
  <Slides>40</Slides>
  <Notes>40</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40</vt:i4>
      </vt:variant>
    </vt:vector>
  </HeadingPairs>
  <TitlesOfParts>
    <vt:vector size="46" baseType="lpstr">
      <vt:lpstr>BIZ UDPゴシック</vt:lpstr>
      <vt:lpstr>Abadi</vt:lpstr>
      <vt:lpstr>Arial</vt:lpstr>
      <vt:lpstr>Calibri</vt:lpstr>
      <vt:lpstr>ホワイト</vt:lpstr>
      <vt:lpstr>think-cell スライド</vt:lpstr>
      <vt:lpstr>PowerPoint プレゼンテーション</vt:lpstr>
      <vt:lpstr>PowerPoint プレゼンテーション</vt:lpstr>
      <vt:lpstr>PowerPoint プレゼンテーション</vt:lpstr>
      <vt:lpstr>1-A</vt:lpstr>
      <vt:lpstr>1-B</vt:lpstr>
      <vt:lpstr>1-C</vt:lpstr>
      <vt:lpstr>1-D</vt:lpstr>
      <vt:lpstr>PowerPoint プレゼンテーション</vt:lpstr>
      <vt:lpstr>全国版救急受診アプリ（Ｑ助）のインストール</vt:lpstr>
      <vt:lpstr>全国版救急受診アプリ（Ｑ助）のインストール</vt:lpstr>
      <vt:lpstr>全国版救急受診アプリ（Ｑ助）のインストール</vt:lpstr>
      <vt:lpstr>利用設定のしかた</vt:lpstr>
      <vt:lpstr>利用設定のしかた</vt:lpstr>
      <vt:lpstr>利用設定のしかた</vt:lpstr>
      <vt:lpstr>PowerPoint プレゼンテーション</vt:lpstr>
      <vt:lpstr>緊急度判定のしかた</vt:lpstr>
      <vt:lpstr>緊急度判定のしかた</vt:lpstr>
      <vt:lpstr>緊急度判定のしかた</vt:lpstr>
      <vt:lpstr>緊急度判定のしかた</vt:lpstr>
      <vt:lpstr>緊急度判定のしかた</vt:lpstr>
      <vt:lpstr>緊急度判定のしかた</vt:lpstr>
      <vt:lpstr>緊急度判定のしかた</vt:lpstr>
      <vt:lpstr>緊急度判定のしかた</vt:lpstr>
      <vt:lpstr>３-A</vt:lpstr>
      <vt:lpstr>緊急度判定のしかた</vt:lpstr>
      <vt:lpstr>緊急度判定のしかた</vt:lpstr>
      <vt:lpstr>緊急度判定のしかた</vt:lpstr>
      <vt:lpstr>医療機関・受診手段の検索のしかた</vt:lpstr>
      <vt:lpstr>医療機関・受診手段の検索のしかた</vt:lpstr>
      <vt:lpstr>医療機関・受診手段の検索のしかた</vt:lpstr>
      <vt:lpstr>医療機関・受診手段の検索のしかた</vt:lpstr>
      <vt:lpstr>医療機関・受診手段の検索のしかた</vt:lpstr>
      <vt:lpstr>医療機関・受診手段の検索のしかた</vt:lpstr>
      <vt:lpstr>急な症状で迷っている場合</vt:lpstr>
      <vt:lpstr>急な症状で迷っている場合</vt:lpstr>
      <vt:lpstr>急な症状で迷っている場合</vt:lpstr>
      <vt:lpstr>急な症状で迷っている場合</vt:lpstr>
      <vt:lpstr>急な症状で迷っている場合</vt:lpstr>
      <vt:lpstr>急な症状で迷っている場合</vt:lpstr>
      <vt:lpstr>救急車の呼び方</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2025-03-27T15:19:25Z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0x010100630C360F03D9154893E8CD1E92A1C47E</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